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5" r:id="rId4"/>
    <p:sldId id="299" r:id="rId5"/>
    <p:sldId id="296" r:id="rId6"/>
    <p:sldId id="300" r:id="rId7"/>
    <p:sldId id="301" r:id="rId8"/>
    <p:sldId id="281" r:id="rId9"/>
    <p:sldId id="289" r:id="rId10"/>
    <p:sldId id="285" r:id="rId11"/>
    <p:sldId id="290" r:id="rId12"/>
    <p:sldId id="286" r:id="rId13"/>
    <p:sldId id="291" r:id="rId14"/>
    <p:sldId id="292" r:id="rId15"/>
    <p:sldId id="287" r:id="rId16"/>
    <p:sldId id="293" r:id="rId17"/>
    <p:sldId id="294" r:id="rId18"/>
    <p:sldId id="297" r:id="rId19"/>
    <p:sldId id="272" r:id="rId20"/>
    <p:sldId id="263" r:id="rId21"/>
  </p:sldIdLst>
  <p:sldSz cx="12192000" cy="6858000"/>
  <p:notesSz cx="6858000" cy="9144000"/>
  <p:embeddedFontLst>
    <p:embeddedFont>
      <p:font typeface="맑은 고딕" panose="020B0503020000020004" pitchFamily="34" charset="-127"/>
      <p:regular r:id="rId23"/>
      <p:bold r:id="rId24"/>
    </p:embeddedFont>
    <p:embeddedFont>
      <p:font typeface="맑은 고딕" panose="020B0503020000020004" pitchFamily="34" charset="-127"/>
      <p:regular r:id="rId23"/>
      <p:bold r:id="rId24"/>
    </p:embeddedFont>
    <p:embeddedFont>
      <p:font typeface="고양덕양 B" panose="020B0604020202020204" charset="-127"/>
      <p:regular r:id="rId25"/>
    </p:embeddedFont>
    <p:embeddedFont>
      <p:font typeface="고양일산 R" panose="020B0604020202020204" charset="-127"/>
      <p:regular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400"/>
    <a:srgbClr val="E3B900"/>
    <a:srgbClr val="F0D459"/>
    <a:srgbClr val="CFA900"/>
    <a:srgbClr val="E6CB53"/>
    <a:srgbClr val="C29E00"/>
    <a:srgbClr val="F7CD11"/>
    <a:srgbClr val="FCD62B"/>
    <a:srgbClr val="EDC40C"/>
    <a:srgbClr val="F5D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00C303-ADFD-4244-A75D-70DF132BAA76}" v="4" dt="2021-08-03T08:34:57.287"/>
    <p1510:client id="{4A261750-BE9B-43EC-9C0B-8AC3A0FEC2C6}" v="59" dt="2021-08-03T10:24:06.169"/>
    <p1510:client id="{8BD23963-5CE7-4E7D-A9F3-845EE2235A94}" v="967" dt="2021-08-03T12:07:13.806"/>
    <p1510:client id="{8CFA8908-CD1C-4456-A2F5-1DBBE6EBB653}" v="230" dt="2021-08-03T12:00:59.745"/>
    <p1510:client id="{B7969BF6-2829-43C1-A6BC-B569132FB3A2}" v="501" dt="2021-08-03T13:01:00.517"/>
    <p1510:client id="{BCB867E5-6EA9-49D7-884A-EAEF6ADDE671}" v="241" dt="2021-08-03T13:19:43.184"/>
    <p1510:client id="{C3A64074-C654-4874-AEF6-57A13C411393}" v="30" dt="2021-08-03T13:05:42.771"/>
    <p1510:client id="{F130D33E-C106-4B4C-A061-062F2D7E683F}" v="192" dt="2021-08-03T12:38:07.281"/>
    <p1510:client id="{F44B7DDC-475A-4132-B023-FB16AC39D83B}" v="756" dt="2021-08-03T13:20:13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1B931-F2BD-44E5-8E5F-1D18BCE9E93B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8A25D-4E7D-484F-A400-E6BD389D39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574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311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744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81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9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97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33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53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88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90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06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45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D63F1-A3FD-4AAE-A27E-2DBBE9FEE578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DC11A-3835-44A8-BB3C-0A2A4FF82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989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액자 11"/>
          <p:cNvSpPr/>
          <p:nvPr/>
        </p:nvSpPr>
        <p:spPr>
          <a:xfrm>
            <a:off x="3455720" y="1971305"/>
            <a:ext cx="5201392" cy="2636322"/>
          </a:xfrm>
          <a:prstGeom prst="frame">
            <a:avLst>
              <a:gd name="adj1" fmla="val 664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07296" y="2505983"/>
            <a:ext cx="391885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4800">
                <a:latin typeface="고양덕양 B"/>
                <a:ea typeface="고양덕양 B"/>
              </a:rPr>
              <a:t>다문화 금융 교육 어플</a:t>
            </a:r>
            <a:endParaRPr lang="ko-KR" altLang="en-US" sz="4800">
              <a:latin typeface="고양덕양 B" pitchFamily="2" charset="-127"/>
              <a:ea typeface="고양덕양 B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855951" y="4608386"/>
            <a:ext cx="1980705" cy="178510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>
                <a:latin typeface="고양일산 R"/>
                <a:ea typeface="고양일산 R"/>
              </a:rPr>
              <a:t>북악금융회</a:t>
            </a:r>
            <a:endParaRPr lang="ko-KR" sz="2000" b="1"/>
          </a:p>
          <a:p>
            <a:r>
              <a:rPr lang="ko-KR" altLang="en-US">
                <a:latin typeface="고양일산 R"/>
                <a:ea typeface="고양일산 R"/>
              </a:rPr>
              <a:t>팀장: </a:t>
            </a:r>
            <a:r>
              <a:rPr lang="ko-KR" altLang="en-US" err="1">
                <a:latin typeface="고양일산 R"/>
                <a:ea typeface="고양일산 R"/>
              </a:rPr>
              <a:t>정가연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팀원: </a:t>
            </a:r>
            <a:r>
              <a:rPr lang="ko-KR" altLang="en-US" err="1">
                <a:latin typeface="고양일산 R"/>
                <a:ea typeface="고양일산 R"/>
              </a:rPr>
              <a:t>정하늘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        이정훈</a:t>
            </a:r>
          </a:p>
          <a:p>
            <a:r>
              <a:rPr lang="ko-KR" altLang="en-US">
                <a:latin typeface="고양일산 R"/>
                <a:ea typeface="고양일산 R"/>
              </a:rPr>
              <a:t>        박세호</a:t>
            </a:r>
          </a:p>
          <a:p>
            <a:r>
              <a:rPr lang="ko-KR" altLang="en-US">
                <a:latin typeface="고양일산 R"/>
                <a:ea typeface="고양일산 R"/>
              </a:rPr>
              <a:t>        박지우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4588823" y="4220193"/>
            <a:ext cx="3087586" cy="7801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78A920-6B79-4CBD-949D-92C2C3A1C7BB}"/>
              </a:ext>
            </a:extLst>
          </p:cNvPr>
          <p:cNvSpPr txBox="1"/>
          <p:nvPr/>
        </p:nvSpPr>
        <p:spPr>
          <a:xfrm>
            <a:off x="4169319" y="4216052"/>
            <a:ext cx="391885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3200" dirty="0" err="1">
                <a:latin typeface="고양덕양 B"/>
                <a:ea typeface="고양덕양 B"/>
              </a:rPr>
              <a:t>멀티핀</a:t>
            </a:r>
            <a:endParaRPr lang="ko-KR" altLang="en-US" sz="3200" dirty="0">
              <a:latin typeface="고양덕양 B" pitchFamily="2" charset="-127"/>
              <a:ea typeface="고양덕양 B" pitchFamily="2" charset="-127"/>
            </a:endParaRPr>
          </a:p>
          <a:p>
            <a:pPr algn="ctr"/>
            <a:r>
              <a:rPr lang="ko-KR" altLang="en-US" sz="2000" dirty="0" err="1">
                <a:solidFill>
                  <a:srgbClr val="F0C400"/>
                </a:solidFill>
                <a:latin typeface="고양덕양 B"/>
                <a:ea typeface="고양덕양 B"/>
              </a:rPr>
              <a:t>Multi</a:t>
            </a:r>
            <a:r>
              <a:rPr lang="ko-KR" altLang="en-US" sz="2000" dirty="0" err="1">
                <a:latin typeface="고양덕양 B"/>
                <a:ea typeface="고양덕양 B"/>
              </a:rPr>
              <a:t>cultural</a:t>
            </a:r>
            <a:r>
              <a:rPr lang="ko-KR" altLang="en-US" sz="2000" dirty="0">
                <a:latin typeface="고양덕양 B"/>
                <a:ea typeface="고양덕양 B"/>
              </a:rPr>
              <a:t> Family </a:t>
            </a:r>
            <a:endParaRPr lang="ko-KR" altLang="en-US" sz="2000" dirty="0">
              <a:solidFill>
                <a:srgbClr val="000000"/>
              </a:solidFill>
              <a:latin typeface="고양덕양 B" pitchFamily="2" charset="-127"/>
              <a:ea typeface="고양덕양 B" pitchFamily="2" charset="-127"/>
            </a:endParaRPr>
          </a:p>
          <a:p>
            <a:pPr algn="ctr"/>
            <a:r>
              <a:rPr lang="ko-KR" altLang="en-US" sz="2000" dirty="0" err="1">
                <a:solidFill>
                  <a:srgbClr val="F0C400"/>
                </a:solidFill>
                <a:latin typeface="고양덕양 B"/>
                <a:ea typeface="고양덕양 B"/>
              </a:rPr>
              <a:t>Fin</a:t>
            </a:r>
            <a:r>
              <a:rPr lang="ko-KR" altLang="en-US" sz="2000" dirty="0" err="1">
                <a:latin typeface="고양덕양 B"/>
                <a:ea typeface="고양덕양 B"/>
              </a:rPr>
              <a:t>ance</a:t>
            </a:r>
            <a:r>
              <a:rPr lang="ko-KR" altLang="en-US" sz="2000" dirty="0">
                <a:latin typeface="고양덕양 B"/>
                <a:ea typeface="고양덕양 B"/>
              </a:rPr>
              <a:t> </a:t>
            </a:r>
            <a:r>
              <a:rPr lang="ko-KR" altLang="en-US" sz="2000" dirty="0" err="1">
                <a:latin typeface="고양덕양 B"/>
                <a:ea typeface="고양덕양 B"/>
              </a:rPr>
              <a:t>Education</a:t>
            </a:r>
            <a:endParaRPr lang="ko-KR" altLang="en-US" sz="2000" dirty="0" err="1">
              <a:latin typeface="고양덕양 B" pitchFamily="2" charset="-127"/>
              <a:ea typeface="고양덕양 B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2474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2">
            <a:extLst>
              <a:ext uri="{FF2B5EF4-FFF2-40B4-BE49-F238E27FC236}">
                <a16:creationId xmlns:a16="http://schemas.microsoft.com/office/drawing/2014/main" id="{54C92548-560C-40F9-8D5C-6484172872E0}"/>
              </a:ext>
            </a:extLst>
          </p:cNvPr>
          <p:cNvSpPr/>
          <p:nvPr/>
        </p:nvSpPr>
        <p:spPr>
          <a:xfrm>
            <a:off x="315802" y="5429631"/>
            <a:ext cx="11549664" cy="1360737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1252" y="438095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 - 금융학습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4EF944-0FE0-4ABA-B038-689A99E939EB}"/>
              </a:ext>
            </a:extLst>
          </p:cNvPr>
          <p:cNvSpPr txBox="1"/>
          <p:nvPr/>
        </p:nvSpPr>
        <p:spPr>
          <a:xfrm>
            <a:off x="509178" y="5549520"/>
            <a:ext cx="11552348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700">
                <a:latin typeface="고양일산 R"/>
                <a:ea typeface="고양일산 R"/>
              </a:rPr>
              <a:t>금융 학습 기능에서는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사전에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금융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테스트를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통하여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 b="1">
                <a:latin typeface="고양일산 R"/>
                <a:ea typeface="고양일산 R"/>
              </a:rPr>
              <a:t>브론즈</a:t>
            </a:r>
            <a:r>
              <a:rPr lang="en-US" altLang="ko-KR" sz="1700" b="1">
                <a:latin typeface="고양일산 R"/>
                <a:ea typeface="고양일산 R"/>
              </a:rPr>
              <a:t>, </a:t>
            </a:r>
            <a:r>
              <a:rPr lang="ko-KR" altLang="en-US" sz="1700" b="1">
                <a:latin typeface="고양일산 R"/>
                <a:ea typeface="고양일산 R"/>
              </a:rPr>
              <a:t>실버</a:t>
            </a:r>
            <a:r>
              <a:rPr lang="en-US" altLang="ko-KR" sz="1700" b="1">
                <a:latin typeface="고양일산 R"/>
                <a:ea typeface="고양일산 R"/>
              </a:rPr>
              <a:t>, </a:t>
            </a:r>
            <a:r>
              <a:rPr lang="ko-KR" altLang="en-US" sz="1700" b="1">
                <a:latin typeface="고양일산 R"/>
                <a:ea typeface="고양일산 R"/>
              </a:rPr>
              <a:t>골드</a:t>
            </a:r>
            <a:r>
              <a:rPr lang="ko-KR" altLang="en-US" sz="1700">
                <a:latin typeface="고양일산 R"/>
                <a:ea typeface="고양일산 R"/>
              </a:rPr>
              <a:t>라는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ko-KR" altLang="en-US" sz="1700">
                <a:latin typeface="고양일산 R"/>
                <a:ea typeface="고양일산 R"/>
              </a:rPr>
              <a:t>각각의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금융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교육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추천을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받게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되고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이를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en-US" altLang="ko-KR" sz="1700" err="1">
                <a:latin typeface="고양일산 R"/>
                <a:ea typeface="고양일산 R"/>
              </a:rPr>
              <a:t>통해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</a:p>
          <a:p>
            <a:r>
              <a:rPr lang="ko-KR" altLang="en-US" sz="1700" b="1">
                <a:latin typeface="고양일산 R"/>
                <a:ea typeface="고양일산 R"/>
              </a:rPr>
              <a:t>브론즈</a:t>
            </a:r>
            <a:r>
              <a:rPr lang="en-US" altLang="ko-KR" sz="1700" b="1">
                <a:latin typeface="고양일산 R"/>
                <a:ea typeface="고양일산 R"/>
              </a:rPr>
              <a:t> </a:t>
            </a:r>
            <a:r>
              <a:rPr lang="ko-KR" altLang="en-US" sz="1700" b="1">
                <a:latin typeface="고양일산 R"/>
                <a:ea typeface="고양일산 R"/>
              </a:rPr>
              <a:t>단계</a:t>
            </a:r>
            <a:r>
              <a:rPr lang="ko-KR" altLang="en-US" sz="1700">
                <a:latin typeface="고양일산 R"/>
                <a:ea typeface="고양일산 R"/>
              </a:rPr>
              <a:t>에서는</a:t>
            </a:r>
            <a:r>
              <a:rPr lang="en-US" altLang="ko-KR" sz="1700">
                <a:latin typeface="고양일산 R"/>
                <a:ea typeface="고양일산 R"/>
              </a:rPr>
              <a:t> 예, </a:t>
            </a:r>
            <a:r>
              <a:rPr lang="en-US" altLang="ko-KR" sz="1700" err="1">
                <a:latin typeface="고양일산 R"/>
                <a:ea typeface="고양일산 R"/>
              </a:rPr>
              <a:t>적금등의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기초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금융서비스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이해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자료, </a:t>
            </a:r>
            <a:r>
              <a:rPr lang="ko-KR" altLang="en-US" sz="1700" b="1">
                <a:latin typeface="고양일산 R"/>
                <a:ea typeface="고양일산 R"/>
              </a:rPr>
              <a:t>실버</a:t>
            </a:r>
            <a:r>
              <a:rPr lang="en-US" altLang="ko-KR" sz="1700" b="1">
                <a:latin typeface="고양일산 R"/>
                <a:ea typeface="고양일산 R"/>
              </a:rPr>
              <a:t> </a:t>
            </a:r>
            <a:r>
              <a:rPr lang="ko-KR" altLang="en-US" sz="1700" b="1">
                <a:latin typeface="고양일산 R"/>
                <a:ea typeface="고양일산 R"/>
              </a:rPr>
              <a:t>단계</a:t>
            </a:r>
            <a:r>
              <a:rPr lang="ko-KR" altLang="en-US" sz="1700">
                <a:latin typeface="고양일산 R"/>
                <a:ea typeface="고양일산 R"/>
              </a:rPr>
              <a:t>에서는 보험상품, 펀드 등의 금융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상품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이해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자료, </a:t>
            </a:r>
            <a:endParaRPr lang="en-US" altLang="ko-KR" sz="1700">
              <a:latin typeface="고양일산 R"/>
              <a:ea typeface="고양일산 R"/>
            </a:endParaRPr>
          </a:p>
          <a:p>
            <a:r>
              <a:rPr lang="ko-KR" altLang="en-US" sz="1700" b="1">
                <a:latin typeface="고양일산 R"/>
                <a:ea typeface="고양일산 R"/>
              </a:rPr>
              <a:t>골드</a:t>
            </a:r>
            <a:r>
              <a:rPr lang="en-US" altLang="ko-KR" sz="1700" b="1">
                <a:latin typeface="고양일산 R"/>
                <a:ea typeface="고양일산 R"/>
              </a:rPr>
              <a:t> </a:t>
            </a:r>
            <a:r>
              <a:rPr lang="ko-KR" altLang="en-US" sz="1700" b="1">
                <a:latin typeface="고양일산 R"/>
                <a:ea typeface="고양일산 R"/>
              </a:rPr>
              <a:t>단계</a:t>
            </a:r>
            <a:r>
              <a:rPr lang="ko-KR" altLang="en-US" sz="1700">
                <a:latin typeface="고양일산 R"/>
                <a:ea typeface="고양일산 R"/>
              </a:rPr>
              <a:t>에서는 신용관리 등의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금융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자산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관리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자료를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추천을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받고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이를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가지고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금융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교육을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하는데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있어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ko-KR" altLang="en-US" sz="1700">
                <a:latin typeface="고양일산 R"/>
                <a:ea typeface="고양일산 R"/>
              </a:rPr>
              <a:t>적극적으로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endParaRPr lang="ko-KR" sz="1700">
              <a:ea typeface="맑은 고딕"/>
            </a:endParaRPr>
          </a:p>
          <a:p>
            <a:r>
              <a:rPr lang="ko-KR" altLang="en-US" sz="1700">
                <a:latin typeface="고양일산 R"/>
                <a:ea typeface="고양일산 R"/>
              </a:rPr>
              <a:t>교육할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수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있도록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ko-KR" altLang="en-US" sz="1700">
                <a:latin typeface="고양일산 R"/>
                <a:ea typeface="고양일산 R"/>
              </a:rPr>
              <a:t>합니다</a:t>
            </a:r>
            <a:r>
              <a:rPr lang="en-US" altLang="ko-KR" sz="1700">
                <a:latin typeface="고양일산 R"/>
                <a:ea typeface="고양일산 R"/>
              </a:rPr>
              <a:t>.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2D02B8-00E0-40D2-BF5A-4E1156BA8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096" y="1008089"/>
            <a:ext cx="2462796" cy="4423718"/>
          </a:xfrm>
          <a:prstGeom prst="rect">
            <a:avLst/>
          </a:prstGeom>
        </p:spPr>
      </p:pic>
      <p:pic>
        <p:nvPicPr>
          <p:cNvPr id="5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48221D7-F198-4DBC-9D40-B8CD2E49D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000" y="1069871"/>
            <a:ext cx="2519716" cy="4361934"/>
          </a:xfrm>
          <a:prstGeom prst="rect">
            <a:avLst/>
          </a:prstGeom>
        </p:spPr>
      </p:pic>
      <p:pic>
        <p:nvPicPr>
          <p:cNvPr id="7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0B7680D-CAEF-4E01-8FD9-1B30DD144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8770" y="1080170"/>
            <a:ext cx="2311282" cy="427955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35F186ED-5BF8-432E-BDB1-C3B43B8AD0C0}"/>
              </a:ext>
            </a:extLst>
          </p:cNvPr>
          <p:cNvSpPr/>
          <p:nvPr/>
        </p:nvSpPr>
        <p:spPr>
          <a:xfrm>
            <a:off x="2957990" y="3060011"/>
            <a:ext cx="834081" cy="37070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BC995B1-10CE-42E9-8A26-020B1649E832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C2D02BC7-F106-428A-8503-7F7EC492B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810" y="4550614"/>
            <a:ext cx="2163689" cy="326917"/>
          </a:xfrm>
          <a:prstGeom prst="rect">
            <a:avLst/>
          </a:prstGeom>
        </p:spPr>
      </p:pic>
      <p:pic>
        <p:nvPicPr>
          <p:cNvPr id="13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E24498BB-1765-4B65-95CF-BE3B48DC7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5680" y="4550750"/>
            <a:ext cx="2194560" cy="315584"/>
          </a:xfrm>
          <a:prstGeom prst="rect">
            <a:avLst/>
          </a:prstGeom>
        </p:spPr>
      </p:pic>
      <p:pic>
        <p:nvPicPr>
          <p:cNvPr id="14" name="그림 13" descr="화살이(가) 표시된 사진&#10;&#10;자동 생성된 설명">
            <a:extLst>
              <a:ext uri="{FF2B5EF4-FFF2-40B4-BE49-F238E27FC236}">
                <a16:creationId xmlns:a16="http://schemas.microsoft.com/office/drawing/2014/main" id="{9652A34D-7A89-4470-B387-36115481C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672" y="4546400"/>
            <a:ext cx="2194560" cy="315584"/>
          </a:xfrm>
          <a:prstGeom prst="rect">
            <a:avLst/>
          </a:prstGeom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8456FEDF-DC77-4F29-89C4-5632E780C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343" y="1114168"/>
            <a:ext cx="2358285" cy="4114800"/>
          </a:xfrm>
          <a:prstGeom prst="rect">
            <a:avLst/>
          </a:prstGeom>
        </p:spPr>
      </p:pic>
      <p:pic>
        <p:nvPicPr>
          <p:cNvPr id="15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8BE6EDC2-4153-45D4-989F-F14F95C443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084" y="4467706"/>
            <a:ext cx="2153920" cy="3171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975097-762F-4953-8205-144CE50D0A0F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18" name="그림 18">
            <a:extLst>
              <a:ext uri="{FF2B5EF4-FFF2-40B4-BE49-F238E27FC236}">
                <a16:creationId xmlns:a16="http://schemas.microsoft.com/office/drawing/2014/main" id="{F0545C01-1BA8-45FD-A22F-CB373D15ED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207" y="868570"/>
            <a:ext cx="2352434" cy="222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99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모서리가 둥근 직사각형 2">
            <a:extLst>
              <a:ext uri="{FF2B5EF4-FFF2-40B4-BE49-F238E27FC236}">
                <a16:creationId xmlns:a16="http://schemas.microsoft.com/office/drawing/2014/main" id="{4444F42C-EC66-4850-9521-D96D58B1114F}"/>
              </a:ext>
            </a:extLst>
          </p:cNvPr>
          <p:cNvSpPr/>
          <p:nvPr/>
        </p:nvSpPr>
        <p:spPr>
          <a:xfrm>
            <a:off x="184571" y="2342720"/>
            <a:ext cx="5082268" cy="2830017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1252" y="438095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 - 금융학습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B16EBE-2728-46C9-A751-D0F8F220B594}"/>
              </a:ext>
            </a:extLst>
          </p:cNvPr>
          <p:cNvSpPr txBox="1"/>
          <p:nvPr/>
        </p:nvSpPr>
        <p:spPr>
          <a:xfrm>
            <a:off x="436699" y="2976822"/>
            <a:ext cx="4838700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200" b="1">
                <a:latin typeface="고양일산 R"/>
                <a:ea typeface="고양일산 R"/>
              </a:rPr>
              <a:t>전체자료</a:t>
            </a:r>
            <a:r>
              <a:rPr lang="ko-KR" altLang="en-US" sz="2200">
                <a:latin typeface="고양일산 R"/>
                <a:ea typeface="고양일산 R"/>
              </a:rPr>
              <a:t>에서는</a:t>
            </a:r>
            <a:r>
              <a:rPr lang="en-US" altLang="ko-KR" sz="2200">
                <a:latin typeface="고양일산 R"/>
                <a:ea typeface="맑은 고딕"/>
              </a:rPr>
              <a:t> fintech, </a:t>
            </a:r>
            <a:r>
              <a:rPr lang="ko-KR" altLang="en-US" sz="2200">
                <a:latin typeface="고양일산 R"/>
                <a:ea typeface="고양일산 R"/>
              </a:rPr>
              <a:t>금융사기예방</a:t>
            </a:r>
            <a:r>
              <a:rPr lang="en-US" altLang="ko-KR" sz="2200">
                <a:latin typeface="고양일산 R"/>
                <a:ea typeface="맑은 고딕"/>
              </a:rPr>
              <a:t>, </a:t>
            </a:r>
            <a:r>
              <a:rPr lang="ko-KR" altLang="en-US" sz="2200">
                <a:latin typeface="고양일산 R"/>
                <a:ea typeface="고양일산 R"/>
              </a:rPr>
              <a:t>모바일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뱅킹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사용법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등의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자료들을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첨부하여 최대한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금융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교육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및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서비스를</a:t>
            </a:r>
            <a:r>
              <a:rPr lang="en-US" altLang="ko-KR" sz="2200">
                <a:latin typeface="고양일산 R"/>
                <a:ea typeface="맑은 고딕"/>
              </a:rPr>
              <a:t> </a:t>
            </a:r>
            <a:endParaRPr lang="en-US" altLang="ko-KR" sz="2200">
              <a:latin typeface="맑은 고딕"/>
              <a:ea typeface="맑은 고딕"/>
            </a:endParaRPr>
          </a:p>
          <a:p>
            <a:r>
              <a:rPr lang="ko-KR" altLang="en-US" sz="2200">
                <a:latin typeface="고양일산 R"/>
                <a:ea typeface="고양일산 R"/>
              </a:rPr>
              <a:t>활용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및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이해할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수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있도록</a:t>
            </a:r>
            <a:r>
              <a:rPr lang="en-US" altLang="ko-KR" sz="2200">
                <a:latin typeface="고양일산 R"/>
                <a:ea typeface="맑은 고딕"/>
              </a:rPr>
              <a:t> </a:t>
            </a:r>
            <a:r>
              <a:rPr lang="ko-KR" altLang="en-US" sz="2200">
                <a:latin typeface="고양일산 R"/>
                <a:ea typeface="고양일산 R"/>
              </a:rPr>
              <a:t>합니다</a:t>
            </a:r>
            <a:r>
              <a:rPr lang="en-US" altLang="ko-KR" sz="2200">
                <a:latin typeface="고양일산 R"/>
                <a:ea typeface="맑은 고딕"/>
              </a:rPr>
              <a:t>.</a:t>
            </a:r>
            <a:endParaRPr lang="en-US" sz="2200"/>
          </a:p>
        </p:txBody>
      </p:sp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B746190-2C9D-4A5C-826E-2D280B2E6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384" y="1088593"/>
            <a:ext cx="3044677" cy="5165124"/>
          </a:xfrm>
          <a:prstGeom prst="rect">
            <a:avLst/>
          </a:prstGeom>
        </p:spPr>
      </p:pic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5498955-B70B-4791-A3C2-6DC2F91C1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584" y="1023817"/>
            <a:ext cx="3099800" cy="5340178"/>
          </a:xfrm>
          <a:prstGeom prst="rect">
            <a:avLst/>
          </a:prstGeom>
        </p:spPr>
      </p:pic>
      <p:pic>
        <p:nvPicPr>
          <p:cNvPr id="5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C6E23F8D-9B2C-4240-A356-B77A4EFF7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2707" y="5372652"/>
            <a:ext cx="2608190" cy="385044"/>
          </a:xfrm>
          <a:prstGeom prst="rect">
            <a:avLst/>
          </a:prstGeom>
        </p:spPr>
      </p:pic>
      <p:pic>
        <p:nvPicPr>
          <p:cNvPr id="13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A044F173-82B0-4C26-BF76-66E5F1A24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0365" y="5334969"/>
            <a:ext cx="2725420" cy="4316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ADA4D4-3A23-48C3-82C3-98C411B30967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7" name="그림 8">
            <a:extLst>
              <a:ext uri="{FF2B5EF4-FFF2-40B4-BE49-F238E27FC236}">
                <a16:creationId xmlns:a16="http://schemas.microsoft.com/office/drawing/2014/main" id="{ACC3E869-9B9F-4BAE-B032-99E58EEF4A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4374" y="847193"/>
            <a:ext cx="2927637" cy="2743200"/>
          </a:xfrm>
          <a:prstGeom prst="rect">
            <a:avLst/>
          </a:prstGeom>
        </p:spPr>
      </p:pic>
      <p:pic>
        <p:nvPicPr>
          <p:cNvPr id="14" name="그림 8">
            <a:extLst>
              <a:ext uri="{FF2B5EF4-FFF2-40B4-BE49-F238E27FC236}">
                <a16:creationId xmlns:a16="http://schemas.microsoft.com/office/drawing/2014/main" id="{A085DDEA-6791-49A2-AD81-D3BD8149B9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3066" y="846016"/>
            <a:ext cx="3055813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37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2">
            <a:extLst>
              <a:ext uri="{FF2B5EF4-FFF2-40B4-BE49-F238E27FC236}">
                <a16:creationId xmlns:a16="http://schemas.microsoft.com/office/drawing/2014/main" id="{452F03A0-9167-46F5-AD13-E3278073E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8443" y="1524919"/>
            <a:ext cx="4854766" cy="464360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1252" y="438095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 혜택 돋보기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9469B-7E32-4E13-BF56-1E3A7C7DE63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/>
          </a:p>
        </p:txBody>
      </p:sp>
      <p:pic>
        <p:nvPicPr>
          <p:cNvPr id="19" name="그림 19">
            <a:extLst>
              <a:ext uri="{FF2B5EF4-FFF2-40B4-BE49-F238E27FC236}">
                <a16:creationId xmlns:a16="http://schemas.microsoft.com/office/drawing/2014/main" id="{5CA6D957-CC5E-468F-AD46-7C6C0ABED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54" t="2286" r="28961" b="5333"/>
          <a:stretch/>
        </p:blipFill>
        <p:spPr>
          <a:xfrm>
            <a:off x="5949590" y="1522547"/>
            <a:ext cx="2854433" cy="4688836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AE886254-B9A0-4D99-A8C8-999BCD6C6AA5}"/>
              </a:ext>
            </a:extLst>
          </p:cNvPr>
          <p:cNvSpPr/>
          <p:nvPr/>
        </p:nvSpPr>
        <p:spPr>
          <a:xfrm>
            <a:off x="1104900" y="3571875"/>
            <a:ext cx="914400" cy="9144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4580DB53-45AB-450F-A660-B13C71A01B53}"/>
              </a:ext>
            </a:extLst>
          </p:cNvPr>
          <p:cNvSpPr/>
          <p:nvPr/>
        </p:nvSpPr>
        <p:spPr>
          <a:xfrm>
            <a:off x="3599621" y="2806421"/>
            <a:ext cx="2080187" cy="2123492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ko-KR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고양일산 R"/>
                <a:ea typeface="고양일산 R"/>
              </a:rPr>
              <a:t>혜택 돋보기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고양일산 R"/>
                <a:ea typeface="고양일산 R"/>
              </a:rPr>
              <a:t>를 </a:t>
            </a:r>
            <a:endParaRPr lang="ko-KR">
              <a:solidFill>
                <a:schemeClr val="tx1">
                  <a:lumMod val="85000"/>
                  <a:lumOff val="15000"/>
                </a:schemeClr>
              </a:solidFill>
              <a:latin typeface="맑은 고딕"/>
              <a:ea typeface="맑은 고딕"/>
            </a:endParaRPr>
          </a:p>
          <a:p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고양일산 R"/>
                <a:ea typeface="고양일산 R"/>
              </a:rPr>
              <a:t>클릭하여 혜택을 확인합니다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고양일산 R"/>
                <a:ea typeface="맑은 고딕"/>
              </a:rPr>
              <a:t>.</a:t>
            </a:r>
            <a:endParaRPr lang="ko-KR">
              <a:solidFill>
                <a:schemeClr val="tx1">
                  <a:lumMod val="85000"/>
                  <a:lumOff val="15000"/>
                </a:schemeClr>
              </a:solidFill>
              <a:latin typeface="고양일산 R"/>
              <a:ea typeface="맑은 고딕"/>
            </a:endParaRPr>
          </a:p>
        </p:txBody>
      </p:sp>
      <p:sp>
        <p:nvSpPr>
          <p:cNvPr id="45" name="모서리가 둥근 직사각형 2">
            <a:extLst>
              <a:ext uri="{FF2B5EF4-FFF2-40B4-BE49-F238E27FC236}">
                <a16:creationId xmlns:a16="http://schemas.microsoft.com/office/drawing/2014/main" id="{F32E2CD3-78CC-4CE7-AE63-A5B112A8EDC2}"/>
              </a:ext>
            </a:extLst>
          </p:cNvPr>
          <p:cNvSpPr/>
          <p:nvPr/>
        </p:nvSpPr>
        <p:spPr>
          <a:xfrm>
            <a:off x="8923810" y="2654940"/>
            <a:ext cx="2963632" cy="2526058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본인이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작성한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 b="1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인적사항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을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토대로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받을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수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있는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 b="1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혜택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을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총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정리하여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보여줍니다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. </a:t>
            </a:r>
            <a:endParaRPr lang="ko-KR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  <a:p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이때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,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더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알고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싶은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혜택을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클릭하면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상세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내용이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 </a:t>
            </a:r>
            <a:endParaRPr lang="ko-KR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맑은 고딕" panose="020B0503020000020004" pitchFamily="34" charset="-127"/>
              <a:cs typeface="+mn-lt"/>
            </a:endParaRPr>
          </a:p>
          <a:p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  <a:cs typeface="+mn-lt"/>
              </a:rPr>
              <a:t>나옵니다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+mn-lt"/>
                <a:cs typeface="+mn-lt"/>
              </a:rPr>
              <a:t>. </a:t>
            </a:r>
            <a:endParaRPr lang="ko-KR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633DFF-C236-4EFA-81DD-51B422BDD5B9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C05F483-9DC9-41A2-B7D6-286787355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788" y="1089317"/>
            <a:ext cx="2429123" cy="24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1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7541" y="409700"/>
            <a:ext cx="9720214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</a:t>
            </a:r>
            <a:r>
              <a:rPr lang="ko-KR" altLang="en-US" sz="3600" err="1">
                <a:latin typeface="고양덕양 B"/>
                <a:ea typeface="고양덕양 B"/>
              </a:rPr>
              <a:t>골든벨</a:t>
            </a:r>
            <a:br>
              <a:rPr lang="en-US" altLang="ko-KR"/>
            </a:br>
            <a:endParaRPr lang="en-US" altLang="ko-KR">
              <a:ea typeface="맑은 고딕"/>
            </a:endParaRPr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A149DF8B-850C-4DC6-B0B4-8ABFB9C4FF57}"/>
              </a:ext>
            </a:extLst>
          </p:cNvPr>
          <p:cNvSpPr/>
          <p:nvPr/>
        </p:nvSpPr>
        <p:spPr>
          <a:xfrm>
            <a:off x="290637" y="1288475"/>
            <a:ext cx="11604922" cy="4887600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>
              <a:latin typeface="고양일산 R"/>
              <a:ea typeface="고양일산 R"/>
            </a:endParaRP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53AFA489-F052-4F01-8C3D-D80BC0E9E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858" y="1655135"/>
            <a:ext cx="3905572" cy="1997898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328689D0-EB33-48D7-9C51-298AA4448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135" y="1807758"/>
            <a:ext cx="3195233" cy="1706790"/>
          </a:xfrm>
          <a:prstGeom prst="rect">
            <a:avLst/>
          </a:prstGeom>
        </p:spPr>
      </p:pic>
      <p:pic>
        <p:nvPicPr>
          <p:cNvPr id="5" name="그림 6">
            <a:extLst>
              <a:ext uri="{FF2B5EF4-FFF2-40B4-BE49-F238E27FC236}">
                <a16:creationId xmlns:a16="http://schemas.microsoft.com/office/drawing/2014/main" id="{72C49BAE-9A7B-469F-B9D2-3D0133CA7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857" y="4103398"/>
            <a:ext cx="3892656" cy="1918761"/>
          </a:xfrm>
          <a:prstGeom prst="rect">
            <a:avLst/>
          </a:prstGeom>
        </p:spPr>
      </p:pic>
      <p:pic>
        <p:nvPicPr>
          <p:cNvPr id="7" name="그림 8">
            <a:extLst>
              <a:ext uri="{FF2B5EF4-FFF2-40B4-BE49-F238E27FC236}">
                <a16:creationId xmlns:a16="http://schemas.microsoft.com/office/drawing/2014/main" id="{51573AAB-0536-4848-A707-E295229AB3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7028" y="4269794"/>
            <a:ext cx="3162944" cy="1592428"/>
          </a:xfrm>
          <a:prstGeom prst="rect">
            <a:avLst/>
          </a:prstGeom>
        </p:spPr>
      </p:pic>
      <p:sp>
        <p:nvSpPr>
          <p:cNvPr id="13" name="모서리가 둥근 직사각형 2">
            <a:extLst>
              <a:ext uri="{FF2B5EF4-FFF2-40B4-BE49-F238E27FC236}">
                <a16:creationId xmlns:a16="http://schemas.microsoft.com/office/drawing/2014/main" id="{3BE2C1DD-803D-4522-B2BA-C7DA68171F4A}"/>
              </a:ext>
            </a:extLst>
          </p:cNvPr>
          <p:cNvSpPr/>
          <p:nvPr/>
        </p:nvSpPr>
        <p:spPr>
          <a:xfrm>
            <a:off x="6165651" y="1628750"/>
            <a:ext cx="4869618" cy="4306415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050F5-822C-492E-B577-D7348ABF13C0}"/>
              </a:ext>
            </a:extLst>
          </p:cNvPr>
          <p:cNvSpPr txBox="1"/>
          <p:nvPr/>
        </p:nvSpPr>
        <p:spPr>
          <a:xfrm>
            <a:off x="6450839" y="2698657"/>
            <a:ext cx="458362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회색 상태의 레벨은 문제를 풀 수 없으며, </a:t>
            </a:r>
            <a:endParaRPr lang="ko-KR"/>
          </a:p>
          <a:p>
            <a:r>
              <a:rPr lang="ko-KR" altLang="en-US">
                <a:latin typeface="고양일산 R"/>
                <a:ea typeface="고양일산 R"/>
              </a:rPr>
              <a:t>흰색 부분인 Lv.1부터 게임을 해서 다음 레벨로 올라가면 자연스럽게 다음 레벨이 흰색으로 </a:t>
            </a:r>
            <a:endParaRPr lang="ko-KR"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바뀌며 문제를 풀 수 있습니다.</a:t>
            </a:r>
            <a:endParaRPr lang="ko-KR">
              <a:ea typeface="맑은 고딕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레벨은 </a:t>
            </a:r>
            <a:r>
              <a:rPr lang="ko-KR" altLang="en-US" b="1">
                <a:latin typeface="고양일산 R"/>
                <a:ea typeface="고양일산 R"/>
              </a:rPr>
              <a:t>Lv.99</a:t>
            </a:r>
            <a:r>
              <a:rPr lang="ko-KR" altLang="en-US">
                <a:latin typeface="고양일산 R"/>
                <a:ea typeface="고양일산 R"/>
              </a:rPr>
              <a:t> 까지 있으며,</a:t>
            </a:r>
            <a:endParaRPr lang="ko-KR">
              <a:latin typeface="맑은 고딕" panose="020F0502020204030204"/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문제는 총 </a:t>
            </a:r>
            <a:r>
              <a:rPr lang="ko-KR" altLang="en-US" b="1">
                <a:latin typeface="고양일산 R"/>
                <a:ea typeface="고양일산 R"/>
              </a:rPr>
              <a:t>100문제로</a:t>
            </a:r>
            <a:r>
              <a:rPr lang="ko-KR" altLang="en-US">
                <a:latin typeface="고양일산 R"/>
                <a:ea typeface="고양일산 R"/>
              </a:rPr>
              <a:t> 되어있습니다.</a:t>
            </a:r>
            <a:endParaRPr lang="ko-KR">
              <a:ea typeface="맑은 고딕"/>
            </a:endParaRPr>
          </a:p>
          <a:p>
            <a:endParaRPr lang="ko-KR">
              <a:latin typeface="고양일산 R"/>
              <a:ea typeface="고양일산 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851BFD-C736-4641-8747-19B15CF3518A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44302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61919" y="395322"/>
            <a:ext cx="9720214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</a:t>
            </a:r>
            <a:r>
              <a:rPr lang="ko-KR" altLang="en-US" sz="3600" err="1">
                <a:latin typeface="고양덕양 B"/>
                <a:ea typeface="고양덕양 B"/>
              </a:rPr>
              <a:t>골든벨</a:t>
            </a:r>
            <a:endParaRPr lang="ko-KR" altLang="en-US" sz="3600" err="1">
              <a:latin typeface="고양덕양 B"/>
              <a:ea typeface="고양덕양 B"/>
              <a:cs typeface="+mn-lt"/>
            </a:endParaRPr>
          </a:p>
          <a:p>
            <a:br>
              <a:rPr lang="en-US" altLang="ko-KR"/>
            </a:br>
            <a:endParaRPr lang="en-US" altLang="ko-KR"/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A149DF8B-850C-4DC6-B0B4-8ABFB9C4FF57}"/>
              </a:ext>
            </a:extLst>
          </p:cNvPr>
          <p:cNvSpPr/>
          <p:nvPr/>
        </p:nvSpPr>
        <p:spPr>
          <a:xfrm>
            <a:off x="290637" y="1288475"/>
            <a:ext cx="11604922" cy="5436948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>
              <a:latin typeface="고양일산 R"/>
              <a:ea typeface="고양일산 R"/>
            </a:endParaRPr>
          </a:p>
        </p:txBody>
      </p:sp>
      <p:sp>
        <p:nvSpPr>
          <p:cNvPr id="13" name="모서리가 둥근 직사각형 2">
            <a:extLst>
              <a:ext uri="{FF2B5EF4-FFF2-40B4-BE49-F238E27FC236}">
                <a16:creationId xmlns:a16="http://schemas.microsoft.com/office/drawing/2014/main" id="{3BE2C1DD-803D-4522-B2BA-C7DA68171F4A}"/>
              </a:ext>
            </a:extLst>
          </p:cNvPr>
          <p:cNvSpPr/>
          <p:nvPr/>
        </p:nvSpPr>
        <p:spPr>
          <a:xfrm>
            <a:off x="6359314" y="3856028"/>
            <a:ext cx="4876167" cy="2603101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050F5-822C-492E-B577-D7348ABF13C0}"/>
              </a:ext>
            </a:extLst>
          </p:cNvPr>
          <p:cNvSpPr txBox="1"/>
          <p:nvPr/>
        </p:nvSpPr>
        <p:spPr>
          <a:xfrm>
            <a:off x="6857818" y="4012038"/>
            <a:ext cx="4007148" cy="23190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문제의 종류는 </a:t>
            </a:r>
            <a:r>
              <a:rPr lang="ko-KR" altLang="en-US" b="1">
                <a:latin typeface="고양일산 R"/>
                <a:ea typeface="고양일산 R"/>
              </a:rPr>
              <a:t>객관식</a:t>
            </a:r>
            <a:r>
              <a:rPr lang="ko-KR" altLang="en-US">
                <a:latin typeface="고양일산 R"/>
                <a:ea typeface="고양일산 R"/>
              </a:rPr>
              <a:t>, </a:t>
            </a:r>
            <a:r>
              <a:rPr lang="ko-KR" altLang="en-US" b="1">
                <a:latin typeface="고양일산 R"/>
                <a:ea typeface="고양일산 R"/>
              </a:rPr>
              <a:t>주관식</a:t>
            </a:r>
            <a:r>
              <a:rPr lang="ko-KR" altLang="en-US">
                <a:latin typeface="고양일산 R"/>
                <a:ea typeface="고양일산 R"/>
              </a:rPr>
              <a:t>, </a:t>
            </a:r>
            <a:r>
              <a:rPr lang="ko-KR" altLang="en-US" b="1">
                <a:latin typeface="고양일산 R"/>
                <a:ea typeface="고양일산 R"/>
              </a:rPr>
              <a:t>OX 퀴즈</a:t>
            </a:r>
            <a:r>
              <a:rPr lang="ko-KR" altLang="en-US">
                <a:latin typeface="고양일산 R"/>
                <a:ea typeface="고양일산 R"/>
              </a:rPr>
              <a:t>, 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 b="1">
                <a:latin typeface="고양일산 R"/>
                <a:ea typeface="고양일산 R"/>
              </a:rPr>
              <a:t>낱말 퀴즈</a:t>
            </a:r>
            <a:r>
              <a:rPr lang="ko-KR" altLang="en-US">
                <a:latin typeface="고양일산 R"/>
                <a:ea typeface="고양일산 R"/>
              </a:rPr>
              <a:t> 등으로 구성이 되어있습니다.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또한 문제의 난이도는 레벨이 올라갈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수록 점점 어려워집니다.</a:t>
            </a:r>
            <a:endParaRPr lang="ko-KR">
              <a:latin typeface="고양일산 R"/>
              <a:ea typeface="고양일산 R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또한 Lv.99까지 모든 문제를 풀면 명예의 </a:t>
            </a:r>
            <a:endParaRPr lang="ko-KR">
              <a:latin typeface="맑은 고딕" panose="020F0502020204030204"/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전당에 올라가며 </a:t>
            </a:r>
            <a:r>
              <a:rPr lang="ko-KR" b="1">
                <a:ea typeface="+mn-lt"/>
                <a:cs typeface="+mn-lt"/>
              </a:rPr>
              <a:t>장학금</a:t>
            </a:r>
            <a:r>
              <a:rPr lang="ko-KR">
                <a:ea typeface="+mn-lt"/>
                <a:cs typeface="+mn-lt"/>
              </a:rPr>
              <a:t>, </a:t>
            </a:r>
            <a:r>
              <a:rPr lang="ko-KR" altLang="en-US" b="1" err="1">
                <a:ea typeface="+mn-lt"/>
                <a:cs typeface="+mn-lt"/>
              </a:rPr>
              <a:t>기프티콘</a:t>
            </a: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등 </a:t>
            </a:r>
            <a:endParaRPr lang="ko-KR">
              <a:latin typeface="맑은 고딕" panose="020F0502020204030204"/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다양한 혜택을 받으실 수 있습니다.</a:t>
            </a:r>
            <a:endParaRPr lang="ko-KR">
              <a:ea typeface="맑은 고딕"/>
            </a:endParaRPr>
          </a:p>
        </p:txBody>
      </p:sp>
      <p:pic>
        <p:nvPicPr>
          <p:cNvPr id="2" name="그림 8">
            <a:extLst>
              <a:ext uri="{FF2B5EF4-FFF2-40B4-BE49-F238E27FC236}">
                <a16:creationId xmlns:a16="http://schemas.microsoft.com/office/drawing/2014/main" id="{01C7F3E6-617E-472B-A7BB-032D5FFCB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943" y="1527592"/>
            <a:ext cx="4015351" cy="1981763"/>
          </a:xfrm>
          <a:prstGeom prst="rect">
            <a:avLst/>
          </a:prstGeom>
        </p:spPr>
      </p:pic>
      <p:pic>
        <p:nvPicPr>
          <p:cNvPr id="9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CE28D3DB-DD29-4738-85BB-833AB5BA3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028" y="1698157"/>
            <a:ext cx="3208148" cy="1634176"/>
          </a:xfrm>
          <a:prstGeom prst="rect">
            <a:avLst/>
          </a:prstGeom>
        </p:spPr>
      </p:pic>
      <p:pic>
        <p:nvPicPr>
          <p:cNvPr id="27" name="그림 8">
            <a:extLst>
              <a:ext uri="{FF2B5EF4-FFF2-40B4-BE49-F238E27FC236}">
                <a16:creationId xmlns:a16="http://schemas.microsoft.com/office/drawing/2014/main" id="{E8C8C96A-8458-4BC2-A7C4-7BD6443E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484" y="3968574"/>
            <a:ext cx="4015352" cy="1981763"/>
          </a:xfrm>
          <a:prstGeom prst="rect">
            <a:avLst/>
          </a:prstGeom>
        </p:spPr>
      </p:pic>
      <p:pic>
        <p:nvPicPr>
          <p:cNvPr id="28" name="그림 8">
            <a:extLst>
              <a:ext uri="{FF2B5EF4-FFF2-40B4-BE49-F238E27FC236}">
                <a16:creationId xmlns:a16="http://schemas.microsoft.com/office/drawing/2014/main" id="{966B98B9-3451-4A26-B45C-D69BF4BCD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874" y="1527590"/>
            <a:ext cx="3995979" cy="1981763"/>
          </a:xfrm>
          <a:prstGeom prst="rect">
            <a:avLst/>
          </a:prstGeom>
        </p:spPr>
      </p:pic>
      <p:pic>
        <p:nvPicPr>
          <p:cNvPr id="14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41EAC58F-3B93-4DE0-B452-37E230234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028" y="4131319"/>
            <a:ext cx="3195231" cy="1623988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6D485904-B2AB-48C5-BC7B-46AB03E06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5163" y="1707101"/>
            <a:ext cx="3130657" cy="16162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808D14-BAB2-47BF-8B8A-E4E5679BE558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19477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07243C3-84DA-4AF0-9B51-0410CED55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7" t="5012" r="25806" b="2554"/>
          <a:stretch/>
        </p:blipFill>
        <p:spPr>
          <a:xfrm>
            <a:off x="315569" y="1349426"/>
            <a:ext cx="2673146" cy="494300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55629" y="409340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 - 커뮤니티</a:t>
            </a:r>
            <a:r>
              <a:rPr lang="ko-KR" altLang="en-US" sz="3600">
                <a:latin typeface="고양일산 R"/>
                <a:ea typeface="고양일산 R"/>
              </a:rPr>
              <a:t> </a:t>
            </a:r>
            <a:endParaRPr lang="ko-KR" altLang="en-US" sz="3600">
              <a:latin typeface="고양일산 R" panose="020B0303000000020004" pitchFamily="50" charset="-127"/>
              <a:ea typeface="고양일산 R" panose="020B03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C0A08-4CDD-47AE-9497-9A5EFC721ABB}"/>
              </a:ext>
            </a:extLst>
          </p:cNvPr>
          <p:cNvSpPr txBox="1"/>
          <p:nvPr/>
        </p:nvSpPr>
        <p:spPr>
          <a:xfrm>
            <a:off x="8158243" y="357107"/>
            <a:ext cx="24669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>
              <a:ea typeface="맑은 고딕"/>
            </a:endParaRPr>
          </a:p>
        </p:txBody>
      </p:sp>
      <p:sp>
        <p:nvSpPr>
          <p:cNvPr id="16" name="모서리가 둥근 직사각형 2">
            <a:extLst>
              <a:ext uri="{FF2B5EF4-FFF2-40B4-BE49-F238E27FC236}">
                <a16:creationId xmlns:a16="http://schemas.microsoft.com/office/drawing/2014/main" id="{D35818EB-5892-4A4F-966B-3F7D702BD689}"/>
              </a:ext>
            </a:extLst>
          </p:cNvPr>
          <p:cNvSpPr/>
          <p:nvPr/>
        </p:nvSpPr>
        <p:spPr>
          <a:xfrm>
            <a:off x="3137266" y="1834792"/>
            <a:ext cx="2680484" cy="3776888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753601-FB5C-447A-9439-FF470831B1BF}"/>
              </a:ext>
            </a:extLst>
          </p:cNvPr>
          <p:cNvSpPr txBox="1"/>
          <p:nvPr/>
        </p:nvSpPr>
        <p:spPr>
          <a:xfrm>
            <a:off x="3258318" y="2497842"/>
            <a:ext cx="239824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b="1">
                <a:latin typeface="고양일산 R"/>
                <a:ea typeface="고양일산 R"/>
              </a:rPr>
              <a:t>커뮤니티</a:t>
            </a:r>
            <a:r>
              <a:rPr lang="ko-KR">
                <a:latin typeface="고양일산 R"/>
                <a:ea typeface="고양일산 R"/>
              </a:rPr>
              <a:t>는 </a:t>
            </a:r>
            <a:r>
              <a:rPr lang="ko-KR" altLang="en-US">
                <a:latin typeface="고양일산 R"/>
                <a:ea typeface="고양일산 R"/>
              </a:rPr>
              <a:t>게시글을 </a:t>
            </a:r>
          </a:p>
          <a:p>
            <a:r>
              <a:rPr lang="ko-KR">
                <a:latin typeface="고양일산 R"/>
                <a:ea typeface="고양일산 R"/>
              </a:rPr>
              <a:t>작성하고 댓글 및 </a:t>
            </a:r>
          </a:p>
          <a:p>
            <a:r>
              <a:rPr lang="ko-KR">
                <a:latin typeface="고양일산 R"/>
                <a:ea typeface="고양일산 R"/>
              </a:rPr>
              <a:t>답글을 달아 금융 관련</a:t>
            </a:r>
            <a:r>
              <a:rPr lang="ko-KR" altLang="en-US">
                <a:latin typeface="고양일산 R"/>
                <a:ea typeface="고양일산 R"/>
              </a:rPr>
              <a:t> </a:t>
            </a:r>
          </a:p>
          <a:p>
            <a:r>
              <a:rPr lang="ko-KR" b="1">
                <a:latin typeface="고양일산 R"/>
                <a:ea typeface="고양일산 R"/>
              </a:rPr>
              <a:t>지식을 공유</a:t>
            </a:r>
            <a:r>
              <a:rPr lang="ko-KR">
                <a:latin typeface="고양일산 R"/>
                <a:ea typeface="고양일산 R"/>
              </a:rPr>
              <a:t>합니다.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ko-KR">
              <a:latin typeface="고양일산 R"/>
              <a:ea typeface="고양일산 R"/>
              <a:cs typeface="+mn-lt"/>
            </a:endParaRPr>
          </a:p>
          <a:p>
            <a:r>
              <a:rPr lang="ko-KR">
                <a:latin typeface="고양일산 R"/>
                <a:ea typeface="고양일산 R"/>
                <a:cs typeface="+mn-lt"/>
              </a:rPr>
              <a:t>게시글을</a:t>
            </a:r>
            <a:r>
              <a:rPr lang="ko-KR" altLang="en-US">
                <a:latin typeface="고양일산 R"/>
                <a:ea typeface="고양일산 R"/>
                <a:cs typeface="+mn-lt"/>
              </a:rPr>
              <a:t> 클릭하면 </a:t>
            </a:r>
          </a:p>
          <a:p>
            <a:r>
              <a:rPr lang="ko-KR" altLang="en-US" b="1">
                <a:latin typeface="고양일산 R"/>
                <a:ea typeface="고양일산 R"/>
                <a:cs typeface="+mn-lt"/>
              </a:rPr>
              <a:t>자동</a:t>
            </a:r>
            <a:r>
              <a:rPr lang="ko-KR" altLang="en-US">
                <a:latin typeface="고양일산 R"/>
                <a:ea typeface="고양일산 R"/>
                <a:cs typeface="+mn-lt"/>
              </a:rPr>
              <a:t>으로 </a:t>
            </a:r>
            <a:r>
              <a:rPr lang="ko-KR" altLang="en-US" b="1">
                <a:latin typeface="고양일산 R"/>
                <a:ea typeface="고양일산 R"/>
                <a:cs typeface="+mn-lt"/>
              </a:rPr>
              <a:t>번역</a:t>
            </a:r>
            <a:r>
              <a:rPr lang="ko-KR" altLang="en-US">
                <a:latin typeface="고양일산 R"/>
                <a:ea typeface="고양일산 R"/>
                <a:cs typeface="+mn-lt"/>
              </a:rPr>
              <a:t>된 내용이 나옵니다.</a:t>
            </a:r>
            <a:endParaRPr lang="ko-KR"/>
          </a:p>
          <a:p>
            <a:endParaRPr lang="ko-KR">
              <a:latin typeface="고양일산 R"/>
              <a:ea typeface="고양일산 R"/>
              <a:cs typeface="+mn-lt"/>
            </a:endParaRPr>
          </a:p>
          <a:p>
            <a:pPr algn="l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19" name="모서리가 둥근 직사각형 2">
            <a:extLst>
              <a:ext uri="{FF2B5EF4-FFF2-40B4-BE49-F238E27FC236}">
                <a16:creationId xmlns:a16="http://schemas.microsoft.com/office/drawing/2014/main" id="{BBD8685C-CCF4-4D85-8B4B-A99E5B158073}"/>
              </a:ext>
            </a:extLst>
          </p:cNvPr>
          <p:cNvSpPr/>
          <p:nvPr/>
        </p:nvSpPr>
        <p:spPr>
          <a:xfrm>
            <a:off x="9004682" y="1783131"/>
            <a:ext cx="2538417" cy="3770429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B189DB-EE9E-4721-84E5-BC1CE221BCB0}"/>
              </a:ext>
            </a:extLst>
          </p:cNvPr>
          <p:cNvSpPr txBox="1"/>
          <p:nvPr/>
        </p:nvSpPr>
        <p:spPr>
          <a:xfrm>
            <a:off x="9104982" y="2672530"/>
            <a:ext cx="2536555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b="1">
                <a:latin typeface="고양일산 R"/>
                <a:ea typeface="고양일산 R"/>
              </a:rPr>
              <a:t>채팅방</a:t>
            </a:r>
            <a:r>
              <a:rPr lang="ko-KR">
                <a:latin typeface="고양일산 R"/>
                <a:ea typeface="고양일산 R"/>
              </a:rPr>
              <a:t>은 어플 사용자와 함께 자유로운 소통을</a:t>
            </a:r>
            <a:r>
              <a:rPr lang="ko-KR" altLang="en-US">
                <a:latin typeface="고양일산 R"/>
                <a:ea typeface="고양일산 R"/>
              </a:rPr>
              <a:t> </a:t>
            </a:r>
          </a:p>
          <a:p>
            <a:r>
              <a:rPr lang="ko-KR">
                <a:latin typeface="고양일산 R"/>
                <a:ea typeface="고양일산 R"/>
              </a:rPr>
              <a:t>할 수 있는 공간입니다. 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ko-KR">
              <a:latin typeface="고양일산 R"/>
              <a:ea typeface="고양일산 R"/>
              <a:cs typeface="+mn-lt"/>
            </a:endParaRPr>
          </a:p>
          <a:p>
            <a:r>
              <a:rPr lang="ko-KR">
                <a:latin typeface="고양일산 R"/>
                <a:ea typeface="고양일산 R"/>
              </a:rPr>
              <a:t>마찬가지로 </a:t>
            </a:r>
            <a:r>
              <a:rPr lang="ko-KR" b="1">
                <a:latin typeface="고양일산 R"/>
                <a:ea typeface="고양일산 R"/>
              </a:rPr>
              <a:t>자동 번역</a:t>
            </a:r>
            <a:r>
              <a:rPr lang="ko-KR">
                <a:latin typeface="고양일산 R"/>
                <a:ea typeface="고양일산 R"/>
              </a:rPr>
              <a:t> 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>
                <a:latin typeface="고양일산 R"/>
                <a:ea typeface="고양일산 R"/>
              </a:rPr>
              <a:t>기능을 통해 서로 다른 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>
                <a:latin typeface="고양일산 R"/>
                <a:ea typeface="고양일산 R"/>
              </a:rPr>
              <a:t>언어의 장벽을 없앱니다.</a:t>
            </a:r>
            <a:endParaRPr lang="ko-KR">
              <a:latin typeface="고양일산 R"/>
              <a:ea typeface="고양일산 R"/>
              <a:cs typeface="+mn-lt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C8EA2DF1-6582-408A-ABA1-5D5298BAF089}"/>
              </a:ext>
            </a:extLst>
          </p:cNvPr>
          <p:cNvCxnSpPr/>
          <p:nvPr/>
        </p:nvCxnSpPr>
        <p:spPr>
          <a:xfrm>
            <a:off x="485775" y="2381250"/>
            <a:ext cx="2400300" cy="9525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4FBE304-8485-4D83-B0FF-6F45BC45E5C8}"/>
              </a:ext>
            </a:extLst>
          </p:cNvPr>
          <p:cNvCxnSpPr>
            <a:cxnSpLocks/>
          </p:cNvCxnSpPr>
          <p:nvPr/>
        </p:nvCxnSpPr>
        <p:spPr>
          <a:xfrm>
            <a:off x="457200" y="2752724"/>
            <a:ext cx="2400300" cy="9525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93B6028-2243-471B-9BC5-5ACDE1FB76A8}"/>
              </a:ext>
            </a:extLst>
          </p:cNvPr>
          <p:cNvCxnSpPr>
            <a:cxnSpLocks/>
          </p:cNvCxnSpPr>
          <p:nvPr/>
        </p:nvCxnSpPr>
        <p:spPr>
          <a:xfrm>
            <a:off x="485775" y="3467099"/>
            <a:ext cx="2400300" cy="9525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92B830EA-6AFD-44CA-8B1F-85FF8E584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05" y="5606864"/>
            <a:ext cx="2353305" cy="398868"/>
          </a:xfrm>
          <a:prstGeom prst="rect">
            <a:avLst/>
          </a:prstGeom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3729F69-4848-47CC-A395-C65D54DEF9EA}"/>
              </a:ext>
            </a:extLst>
          </p:cNvPr>
          <p:cNvCxnSpPr>
            <a:cxnSpLocks/>
          </p:cNvCxnSpPr>
          <p:nvPr/>
        </p:nvCxnSpPr>
        <p:spPr>
          <a:xfrm>
            <a:off x="485775" y="4219574"/>
            <a:ext cx="2400300" cy="9525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AF4EFE-14AF-4C13-8C28-CE07C71FD8C1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9" name="그림 12">
            <a:extLst>
              <a:ext uri="{FF2B5EF4-FFF2-40B4-BE49-F238E27FC236}">
                <a16:creationId xmlns:a16="http://schemas.microsoft.com/office/drawing/2014/main" id="{FD79513A-E34A-416D-AF26-B56629A1F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34" y="753739"/>
            <a:ext cx="2642211" cy="2642212"/>
          </a:xfrm>
          <a:prstGeom prst="rect">
            <a:avLst/>
          </a:prstGeom>
        </p:spPr>
      </p:pic>
      <p:pic>
        <p:nvPicPr>
          <p:cNvPr id="13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8093AC2E-21CA-4627-87A3-DD91388D09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3893" y="1212773"/>
            <a:ext cx="5809560" cy="514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98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7542" y="395322"/>
            <a:ext cx="97202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해결방안-자료실</a:t>
            </a:r>
            <a:endParaRPr lang="en-US" altLang="ko-KR">
              <a:latin typeface="고양덕양 B"/>
              <a:ea typeface="고양덕양 B"/>
            </a:endParaRPr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A149DF8B-850C-4DC6-B0B4-8ABFB9C4FF57}"/>
              </a:ext>
            </a:extLst>
          </p:cNvPr>
          <p:cNvSpPr/>
          <p:nvPr/>
        </p:nvSpPr>
        <p:spPr>
          <a:xfrm>
            <a:off x="290637" y="1288475"/>
            <a:ext cx="11604922" cy="4887600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>
              <a:latin typeface="고양일산 R"/>
              <a:ea typeface="고양일산 R"/>
            </a:endParaRPr>
          </a:p>
        </p:txBody>
      </p:sp>
      <p:sp>
        <p:nvSpPr>
          <p:cNvPr id="13" name="모서리가 둥근 직사각형 2">
            <a:extLst>
              <a:ext uri="{FF2B5EF4-FFF2-40B4-BE49-F238E27FC236}">
                <a16:creationId xmlns:a16="http://schemas.microsoft.com/office/drawing/2014/main" id="{3BE2C1DD-803D-4522-B2BA-C7DA68171F4A}"/>
              </a:ext>
            </a:extLst>
          </p:cNvPr>
          <p:cNvSpPr/>
          <p:nvPr/>
        </p:nvSpPr>
        <p:spPr>
          <a:xfrm>
            <a:off x="3181069" y="1690322"/>
            <a:ext cx="2724486" cy="4149776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050F5-822C-492E-B577-D7348ABF13C0}"/>
              </a:ext>
            </a:extLst>
          </p:cNvPr>
          <p:cNvSpPr txBox="1"/>
          <p:nvPr/>
        </p:nvSpPr>
        <p:spPr>
          <a:xfrm>
            <a:off x="3352100" y="2575847"/>
            <a:ext cx="250426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고양일산 R"/>
                <a:ea typeface="고양일산 R"/>
              </a:rPr>
              <a:t>자료실</a:t>
            </a:r>
            <a:r>
              <a:rPr lang="ko-KR" altLang="en-US">
                <a:latin typeface="고양일산 R"/>
                <a:ea typeface="고양일산 R"/>
              </a:rPr>
              <a:t>은 다문화 가정을 위한 </a:t>
            </a:r>
            <a:r>
              <a:rPr lang="ko-KR" altLang="en-US" b="1">
                <a:latin typeface="고양일산 R"/>
                <a:ea typeface="고양일산 R"/>
              </a:rPr>
              <a:t>다양한 자료</a:t>
            </a:r>
            <a:r>
              <a:rPr lang="ko-KR" altLang="en-US">
                <a:latin typeface="고양일산 R"/>
                <a:ea typeface="고양일산 R"/>
              </a:rPr>
              <a:t>들이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있는 곳으로,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다문화 가정, 금융 관련 사이트, 다문화 센터의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연락처 &amp; 위치, 가계부 작성 </a:t>
            </a:r>
            <a:r>
              <a:rPr lang="ko-KR" altLang="en-US" err="1">
                <a:latin typeface="고양일산 R"/>
                <a:ea typeface="고양일산 R"/>
              </a:rPr>
              <a:t>Tip</a:t>
            </a:r>
            <a:r>
              <a:rPr lang="ko-KR" altLang="en-US">
                <a:latin typeface="고양일산 R"/>
                <a:ea typeface="고양일산 R"/>
              </a:rPr>
              <a:t>, 절약 </a:t>
            </a:r>
            <a:r>
              <a:rPr lang="ko-KR" altLang="en-US" err="1">
                <a:latin typeface="고양일산 R"/>
                <a:ea typeface="고양일산 R"/>
              </a:rPr>
              <a:t>Tip으로</a:t>
            </a:r>
            <a:r>
              <a:rPr lang="ko-KR" altLang="en-US">
                <a:latin typeface="고양일산 R"/>
                <a:ea typeface="고양일산 R"/>
              </a:rPr>
              <a:t> 구성 되어 있습니다.</a:t>
            </a:r>
            <a:endParaRPr lang="ko-KR">
              <a:latin typeface="고양일산 R"/>
              <a:ea typeface="고양일산 R"/>
            </a:endParaRPr>
          </a:p>
        </p:txBody>
      </p:sp>
      <p:pic>
        <p:nvPicPr>
          <p:cNvPr id="3" name="그림 3" descr="광장이(가) 표시된 사진&#10;&#10;자동 생성된 설명">
            <a:extLst>
              <a:ext uri="{FF2B5EF4-FFF2-40B4-BE49-F238E27FC236}">
                <a16:creationId xmlns:a16="http://schemas.microsoft.com/office/drawing/2014/main" id="{44D3E725-6385-4DB5-B5E1-C0DA14E63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2" y="1694481"/>
            <a:ext cx="2252769" cy="4114800"/>
          </a:xfrm>
          <a:prstGeom prst="rect">
            <a:avLst/>
          </a:prstGeom>
        </p:spPr>
      </p:pic>
      <p:pic>
        <p:nvPicPr>
          <p:cNvPr id="5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B498587-FF9D-4FFF-A1C4-FE3F05D2A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791" y="2114227"/>
            <a:ext cx="1879776" cy="3268852"/>
          </a:xfrm>
          <a:prstGeom prst="rect">
            <a:avLst/>
          </a:prstGeom>
        </p:spPr>
      </p:pic>
      <p:pic>
        <p:nvPicPr>
          <p:cNvPr id="29" name="그림 3" descr="광장이(가) 표시된 사진&#10;&#10;자동 생성된 설명">
            <a:extLst>
              <a:ext uri="{FF2B5EF4-FFF2-40B4-BE49-F238E27FC236}">
                <a16:creationId xmlns:a16="http://schemas.microsoft.com/office/drawing/2014/main" id="{9428F935-D29B-43A9-A3F3-1B831B39C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293" y="1720310"/>
            <a:ext cx="2252769" cy="4114800"/>
          </a:xfrm>
          <a:prstGeom prst="rect">
            <a:avLst/>
          </a:prstGeom>
        </p:spPr>
      </p:pic>
      <p:sp>
        <p:nvSpPr>
          <p:cNvPr id="31" name="모서리가 둥근 직사각형 2">
            <a:extLst>
              <a:ext uri="{FF2B5EF4-FFF2-40B4-BE49-F238E27FC236}">
                <a16:creationId xmlns:a16="http://schemas.microsoft.com/office/drawing/2014/main" id="{E8FDBC86-4EFE-4CEA-A2B9-9DF7C8CE91F4}"/>
              </a:ext>
            </a:extLst>
          </p:cNvPr>
          <p:cNvSpPr/>
          <p:nvPr/>
        </p:nvSpPr>
        <p:spPr>
          <a:xfrm>
            <a:off x="8883153" y="1690321"/>
            <a:ext cx="2786510" cy="4149776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pic>
        <p:nvPicPr>
          <p:cNvPr id="7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0538791-E04C-4767-ADE0-05D852688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558" y="2094854"/>
            <a:ext cx="1847781" cy="33205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05D99F-A665-469B-A89A-EF8345976819}"/>
              </a:ext>
            </a:extLst>
          </p:cNvPr>
          <p:cNvSpPr txBox="1"/>
          <p:nvPr/>
        </p:nvSpPr>
        <p:spPr>
          <a:xfrm>
            <a:off x="9046560" y="2316620"/>
            <a:ext cx="2536555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자료실에서 </a:t>
            </a:r>
            <a:r>
              <a:rPr lang="ko-KR" altLang="en-US" b="1">
                <a:latin typeface="고양일산 R"/>
                <a:ea typeface="고양일산 R"/>
              </a:rPr>
              <a:t>다문화, </a:t>
            </a:r>
          </a:p>
          <a:p>
            <a:r>
              <a:rPr lang="ko-KR" altLang="en-US" b="1">
                <a:latin typeface="고양일산 R"/>
                <a:ea typeface="고양일산 R"/>
              </a:rPr>
              <a:t>금융 관련 사이트</a:t>
            </a:r>
            <a:r>
              <a:rPr lang="ko-KR" altLang="en-US">
                <a:latin typeface="고양일산 R"/>
                <a:ea typeface="고양일산 R"/>
              </a:rPr>
              <a:t>를 </a:t>
            </a:r>
          </a:p>
          <a:p>
            <a:r>
              <a:rPr lang="ko-KR" altLang="en-US">
                <a:latin typeface="고양일산 R"/>
                <a:ea typeface="고양일산 R"/>
              </a:rPr>
              <a:t>클릭하시면 금융감독원 </a:t>
            </a:r>
            <a:endParaRPr lang="ko-KR"/>
          </a:p>
          <a:p>
            <a:r>
              <a:rPr lang="ko-KR" altLang="en-US">
                <a:latin typeface="고양일산 R"/>
                <a:ea typeface="고양일산 R"/>
              </a:rPr>
              <a:t>사이트, 한국부동산 </a:t>
            </a:r>
            <a:endParaRPr lang="ko-KR"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주택청약 Home, 다문화 가족 지원 포털 </a:t>
            </a:r>
            <a:r>
              <a:rPr lang="ko-KR" altLang="en-US" err="1">
                <a:latin typeface="고양일산 R"/>
                <a:ea typeface="고양일산 R"/>
              </a:rPr>
              <a:t>다누리</a:t>
            </a:r>
            <a:r>
              <a:rPr lang="ko-KR" altLang="en-US">
                <a:latin typeface="고양일산 R"/>
                <a:ea typeface="고양일산 R"/>
              </a:rPr>
              <a:t>, 국세청 </a:t>
            </a:r>
            <a:r>
              <a:rPr lang="ko-KR" altLang="en-US" err="1">
                <a:latin typeface="고양일산 R"/>
                <a:ea typeface="고양일산 R"/>
              </a:rPr>
              <a:t>홈텍스</a:t>
            </a:r>
            <a:r>
              <a:rPr lang="ko-KR" altLang="en-US">
                <a:latin typeface="고양일산 R"/>
                <a:ea typeface="고양일산 R"/>
              </a:rPr>
              <a:t> 등 다문화 가정 분들에게 도움이 </a:t>
            </a:r>
            <a:endParaRPr lang="ko-KR">
              <a:latin typeface="맑은 고딕" panose="020F0502020204030204"/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될 만한 사이트가 나오며 </a:t>
            </a:r>
            <a:r>
              <a:rPr lang="ko-KR" altLang="en-US" b="1">
                <a:latin typeface="고양일산 R"/>
                <a:ea typeface="고양일산 R"/>
              </a:rPr>
              <a:t>클릭</a:t>
            </a:r>
            <a:r>
              <a:rPr lang="ko-KR" altLang="en-US">
                <a:latin typeface="고양일산 R"/>
                <a:ea typeface="고양일산 R"/>
              </a:rPr>
              <a:t>하시면 </a:t>
            </a:r>
            <a:r>
              <a:rPr lang="ko-KR" altLang="en-US" b="1">
                <a:latin typeface="고양일산 R"/>
                <a:ea typeface="고양일산 R"/>
              </a:rPr>
              <a:t>사이트</a:t>
            </a:r>
            <a:r>
              <a:rPr lang="ko-KR" altLang="en-US">
                <a:latin typeface="고양일산 R"/>
                <a:ea typeface="고양일산 R"/>
              </a:rPr>
              <a:t>로 </a:t>
            </a:r>
            <a:endParaRPr lang="ko-KR">
              <a:latin typeface="맑은 고딕" panose="020F0502020204030204"/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이동합니다.</a:t>
            </a:r>
            <a:endParaRPr lang="ko-KR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D5BE4-F421-463D-9646-6B66C69775F0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11" name="그림 11">
            <a:extLst>
              <a:ext uri="{FF2B5EF4-FFF2-40B4-BE49-F238E27FC236}">
                <a16:creationId xmlns:a16="http://schemas.microsoft.com/office/drawing/2014/main" id="{9B944E07-7038-4CBB-AC00-3B0DD6FD3D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28" y="1258677"/>
            <a:ext cx="2155634" cy="2633030"/>
          </a:xfrm>
          <a:prstGeom prst="rect">
            <a:avLst/>
          </a:prstGeom>
        </p:spPr>
      </p:pic>
      <p:pic>
        <p:nvPicPr>
          <p:cNvPr id="14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10D3C703-3BF5-47AA-AFFD-5DCD5C1225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7862" y="1304926"/>
            <a:ext cx="2458599" cy="244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70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7542" y="409699"/>
            <a:ext cx="9720214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해결방안-자료실</a:t>
            </a:r>
            <a:br>
              <a:rPr lang="en-US" altLang="ko-KR"/>
            </a:br>
            <a:endParaRPr lang="en-US" altLang="ko-KR">
              <a:ea typeface="맑은 고딕"/>
            </a:endParaRPr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A149DF8B-850C-4DC6-B0B4-8ABFB9C4FF57}"/>
              </a:ext>
            </a:extLst>
          </p:cNvPr>
          <p:cNvSpPr/>
          <p:nvPr/>
        </p:nvSpPr>
        <p:spPr>
          <a:xfrm>
            <a:off x="290637" y="1288475"/>
            <a:ext cx="11604922" cy="4887600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050F5-822C-492E-B577-D7348ABF13C0}"/>
              </a:ext>
            </a:extLst>
          </p:cNvPr>
          <p:cNvSpPr txBox="1"/>
          <p:nvPr/>
        </p:nvSpPr>
        <p:spPr>
          <a:xfrm>
            <a:off x="2735448" y="1908874"/>
            <a:ext cx="20845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ko-KR" altLang="en-US">
              <a:ea typeface="맑은 고딕"/>
            </a:endParaRPr>
          </a:p>
        </p:txBody>
      </p:sp>
      <p:pic>
        <p:nvPicPr>
          <p:cNvPr id="3" name="그림 3" descr="광장이(가) 표시된 사진&#10;&#10;자동 생성된 설명">
            <a:extLst>
              <a:ext uri="{FF2B5EF4-FFF2-40B4-BE49-F238E27FC236}">
                <a16:creationId xmlns:a16="http://schemas.microsoft.com/office/drawing/2014/main" id="{44D3E725-6385-4DB5-B5E1-C0DA14E63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32" y="1662193"/>
            <a:ext cx="2252769" cy="4114800"/>
          </a:xfrm>
          <a:prstGeom prst="rect">
            <a:avLst/>
          </a:prstGeom>
        </p:spPr>
      </p:pic>
      <p:sp>
        <p:nvSpPr>
          <p:cNvPr id="31" name="모서리가 둥근 직사각형 2">
            <a:extLst>
              <a:ext uri="{FF2B5EF4-FFF2-40B4-BE49-F238E27FC236}">
                <a16:creationId xmlns:a16="http://schemas.microsoft.com/office/drawing/2014/main" id="{E8FDBC86-4EFE-4CEA-A2B9-9DF7C8CE91F4}"/>
              </a:ext>
            </a:extLst>
          </p:cNvPr>
          <p:cNvSpPr/>
          <p:nvPr/>
        </p:nvSpPr>
        <p:spPr>
          <a:xfrm>
            <a:off x="8140525" y="1634604"/>
            <a:ext cx="3313332" cy="4125599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pic>
        <p:nvPicPr>
          <p:cNvPr id="29" name="그림 3" descr="광장이(가) 표시된 사진&#10;&#10;자동 생성된 설명">
            <a:extLst>
              <a:ext uri="{FF2B5EF4-FFF2-40B4-BE49-F238E27FC236}">
                <a16:creationId xmlns:a16="http://schemas.microsoft.com/office/drawing/2014/main" id="{9428F935-D29B-43A9-A3F3-1B831B39C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971" y="1662191"/>
            <a:ext cx="2252769" cy="4114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05D99F-A665-469B-A89A-EF8345976819}"/>
              </a:ext>
            </a:extLst>
          </p:cNvPr>
          <p:cNvSpPr txBox="1"/>
          <p:nvPr/>
        </p:nvSpPr>
        <p:spPr>
          <a:xfrm>
            <a:off x="8213671" y="1839330"/>
            <a:ext cx="3248384" cy="35702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고양일산 R"/>
                <a:ea typeface="고양일산 R"/>
              </a:rPr>
              <a:t>다문화 센터 연락처 &amp; 위치</a:t>
            </a:r>
            <a:r>
              <a:rPr lang="ko-KR" altLang="en-US">
                <a:latin typeface="고양일산 R"/>
                <a:ea typeface="고양일산 R"/>
              </a:rPr>
              <a:t>에서는 강서구, 양천구 등 다양한 </a:t>
            </a:r>
            <a:endParaRPr lang="ko-KR"/>
          </a:p>
          <a:p>
            <a:r>
              <a:rPr lang="ko-KR" altLang="en-US">
                <a:latin typeface="고양일산 R"/>
                <a:ea typeface="고양일산 R"/>
              </a:rPr>
              <a:t>지역의 다문화가족지원센터의 </a:t>
            </a:r>
            <a:endParaRPr lang="ko-KR"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위치와 연락처를 볼 수 있습니다.</a:t>
            </a:r>
            <a:endParaRPr lang="ko-KR">
              <a:ea typeface="맑은 고딕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 b="1">
                <a:latin typeface="고양일산 R"/>
                <a:ea typeface="고양일산 R"/>
              </a:rPr>
              <a:t>가계부 작성 </a:t>
            </a:r>
            <a:r>
              <a:rPr lang="ko-KR" altLang="en-US" b="1" err="1">
                <a:latin typeface="고양일산 R"/>
                <a:ea typeface="고양일산 R"/>
              </a:rPr>
              <a:t>Tip</a:t>
            </a:r>
            <a:r>
              <a:rPr lang="ko-KR" altLang="en-US" err="1">
                <a:latin typeface="고양일산 R"/>
                <a:ea typeface="고양일산 R"/>
              </a:rPr>
              <a:t>을</a:t>
            </a:r>
            <a:r>
              <a:rPr lang="ko-KR" altLang="en-US">
                <a:latin typeface="고양일산 R"/>
                <a:ea typeface="고양일산 R"/>
              </a:rPr>
              <a:t> 클릭하시면 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소비를 효과적으로 할 수 있게끔 도와주는 가계부를 작성하는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 err="1">
                <a:latin typeface="고양일산 R"/>
                <a:ea typeface="고양일산 R"/>
              </a:rPr>
              <a:t>Tip을</a:t>
            </a:r>
            <a:r>
              <a:rPr lang="ko-KR" altLang="en-US">
                <a:latin typeface="고양일산 R"/>
                <a:ea typeface="고양일산 R"/>
              </a:rPr>
              <a:t> 볼 수 있습니다.</a:t>
            </a:r>
            <a:endParaRPr lang="ko-KR">
              <a:latin typeface="고양일산 R"/>
              <a:ea typeface="고양일산 R"/>
            </a:endParaRPr>
          </a:p>
          <a:p>
            <a:endParaRPr lang="ko-KR" altLang="en-US" sz="1000">
              <a:latin typeface="고양일산 R"/>
              <a:ea typeface="고양일산 R"/>
            </a:endParaRPr>
          </a:p>
          <a:p>
            <a:r>
              <a:rPr lang="ko-KR" altLang="en-US" b="1">
                <a:latin typeface="고양일산 R"/>
                <a:ea typeface="고양일산 R"/>
              </a:rPr>
              <a:t>절약 </a:t>
            </a:r>
            <a:r>
              <a:rPr lang="ko-KR" altLang="en-US" b="1" err="1">
                <a:latin typeface="고양일산 R"/>
                <a:ea typeface="고양일산 R"/>
              </a:rPr>
              <a:t>Tip</a:t>
            </a:r>
            <a:r>
              <a:rPr lang="ko-KR" altLang="en-US" err="1">
                <a:latin typeface="고양일산 R"/>
                <a:ea typeface="고양일산 R"/>
              </a:rPr>
              <a:t>에서는</a:t>
            </a:r>
            <a:r>
              <a:rPr lang="ko-KR" altLang="en-US">
                <a:latin typeface="고양일산 R"/>
                <a:ea typeface="고양일산 R"/>
              </a:rPr>
              <a:t> 실생활에서 </a:t>
            </a:r>
          </a:p>
          <a:p>
            <a:r>
              <a:rPr lang="ko-KR" altLang="en-US">
                <a:latin typeface="고양일산 R"/>
                <a:ea typeface="고양일산 R"/>
              </a:rPr>
              <a:t>도움이 될 만한 절약 방법에 대해 보실 수 있습니다.</a:t>
            </a:r>
            <a:endParaRPr lang="ko-KR"/>
          </a:p>
        </p:txBody>
      </p:sp>
      <p:pic>
        <p:nvPicPr>
          <p:cNvPr id="2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367C9B7-7189-4F55-878F-BA96BEAF1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47" y="2017363"/>
            <a:ext cx="1867367" cy="3275309"/>
          </a:xfrm>
          <a:prstGeom prst="rect">
            <a:avLst/>
          </a:prstGeom>
        </p:spPr>
      </p:pic>
      <p:pic>
        <p:nvPicPr>
          <p:cNvPr id="4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538FCF83-7B28-451B-86D4-49FDCF67A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662" y="2017363"/>
            <a:ext cx="1893218" cy="3346344"/>
          </a:xfrm>
          <a:prstGeom prst="rect">
            <a:avLst/>
          </a:prstGeom>
        </p:spPr>
      </p:pic>
      <p:pic>
        <p:nvPicPr>
          <p:cNvPr id="27" name="그림 3" descr="광장이(가) 표시된 사진&#10;&#10;자동 생성된 설명">
            <a:extLst>
              <a:ext uri="{FF2B5EF4-FFF2-40B4-BE49-F238E27FC236}">
                <a16:creationId xmlns:a16="http://schemas.microsoft.com/office/drawing/2014/main" id="{B1C3B557-8D48-4228-AD47-33138865B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241" y="1636360"/>
            <a:ext cx="2252769" cy="4114800"/>
          </a:xfrm>
          <a:prstGeom prst="rect">
            <a:avLst/>
          </a:prstGeom>
        </p:spPr>
      </p:pic>
      <p:pic>
        <p:nvPicPr>
          <p:cNvPr id="12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06CD7C01-CCB9-4B24-9BE1-761C192EE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061" y="2010876"/>
            <a:ext cx="1832675" cy="3288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5CE6B3-96CA-4A4A-A12D-9D04F6716CF4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7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2777D34-F590-49C7-9193-1267212D0F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3030" y="1191987"/>
            <a:ext cx="2596310" cy="2596310"/>
          </a:xfrm>
          <a:prstGeom prst="rect">
            <a:avLst/>
          </a:prstGeom>
        </p:spPr>
      </p:pic>
      <p:pic>
        <p:nvPicPr>
          <p:cNvPr id="9" name="그림 10">
            <a:extLst>
              <a:ext uri="{FF2B5EF4-FFF2-40B4-BE49-F238E27FC236}">
                <a16:creationId xmlns:a16="http://schemas.microsoft.com/office/drawing/2014/main" id="{D509BAB3-1215-484F-849D-339F6FA64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7888" y="1146084"/>
            <a:ext cx="2568766" cy="2761561"/>
          </a:xfrm>
          <a:prstGeom prst="rect">
            <a:avLst/>
          </a:prstGeom>
        </p:spPr>
      </p:pic>
      <p:pic>
        <p:nvPicPr>
          <p:cNvPr id="11" name="그림 12">
            <a:extLst>
              <a:ext uri="{FF2B5EF4-FFF2-40B4-BE49-F238E27FC236}">
                <a16:creationId xmlns:a16="http://schemas.microsoft.com/office/drawing/2014/main" id="{D8E0AF6B-B2C5-40F5-BD3B-E0E8EE6E34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653" y="1203592"/>
            <a:ext cx="2495322" cy="249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37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6FA8F8ED-B61D-412D-937E-8B2E2AC03193}"/>
              </a:ext>
            </a:extLst>
          </p:cNvPr>
          <p:cNvSpPr/>
          <p:nvPr/>
        </p:nvSpPr>
        <p:spPr>
          <a:xfrm>
            <a:off x="228793" y="1249602"/>
            <a:ext cx="11789543" cy="5420608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altLang="ko-KR">
              <a:ea typeface="맑은 고딕"/>
            </a:endParaRPr>
          </a:p>
        </p:txBody>
      </p:sp>
      <p:sp>
        <p:nvSpPr>
          <p:cNvPr id="27" name="모서리가 둥근 직사각형 2">
            <a:extLst>
              <a:ext uri="{FF2B5EF4-FFF2-40B4-BE49-F238E27FC236}">
                <a16:creationId xmlns:a16="http://schemas.microsoft.com/office/drawing/2014/main" id="{CA8892C1-5835-4A6B-90AE-B2E4C102C478}"/>
              </a:ext>
            </a:extLst>
          </p:cNvPr>
          <p:cNvSpPr/>
          <p:nvPr/>
        </p:nvSpPr>
        <p:spPr>
          <a:xfrm>
            <a:off x="8213969" y="1607061"/>
            <a:ext cx="3671381" cy="1123503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26" name="모서리가 둥근 직사각형 2">
            <a:extLst>
              <a:ext uri="{FF2B5EF4-FFF2-40B4-BE49-F238E27FC236}">
                <a16:creationId xmlns:a16="http://schemas.microsoft.com/office/drawing/2014/main" id="{13868916-F807-4F4C-88D9-FE20F7A68A2C}"/>
              </a:ext>
            </a:extLst>
          </p:cNvPr>
          <p:cNvSpPr/>
          <p:nvPr/>
        </p:nvSpPr>
        <p:spPr>
          <a:xfrm>
            <a:off x="4440692" y="1607061"/>
            <a:ext cx="3331695" cy="1086781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7" name="모서리가 둥근 직사각형 2">
            <a:extLst>
              <a:ext uri="{FF2B5EF4-FFF2-40B4-BE49-F238E27FC236}">
                <a16:creationId xmlns:a16="http://schemas.microsoft.com/office/drawing/2014/main" id="{89FA4410-A27D-4FCB-8785-DA2D39B68410}"/>
              </a:ext>
            </a:extLst>
          </p:cNvPr>
          <p:cNvSpPr/>
          <p:nvPr/>
        </p:nvSpPr>
        <p:spPr>
          <a:xfrm>
            <a:off x="704138" y="1607062"/>
            <a:ext cx="3304152" cy="1536636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41252" y="409341"/>
            <a:ext cx="9720214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해결방안-홍보 수단</a:t>
            </a:r>
            <a:br>
              <a:rPr lang="en-US" altLang="ko-KR"/>
            </a:br>
            <a:endParaRPr lang="en-US" altLang="ko-KR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74941F-F252-4D82-BB4A-A66C4264C707}"/>
              </a:ext>
            </a:extLst>
          </p:cNvPr>
          <p:cNvSpPr txBox="1"/>
          <p:nvPr/>
        </p:nvSpPr>
        <p:spPr>
          <a:xfrm>
            <a:off x="866883" y="1830622"/>
            <a:ext cx="3098394" cy="11911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고양일산 R"/>
                <a:ea typeface="고양일산 R"/>
              </a:rPr>
              <a:t>1. </a:t>
            </a:r>
            <a:r>
              <a:rPr lang="ko-KR" altLang="en-US" b="1">
                <a:latin typeface="고양일산 R"/>
                <a:ea typeface="고양일산 R"/>
              </a:rPr>
              <a:t>다문화지원</a:t>
            </a:r>
            <a:r>
              <a:rPr lang="en-US" b="1">
                <a:latin typeface="고양일산 R"/>
                <a:ea typeface="고양일산 R"/>
              </a:rPr>
              <a:t> </a:t>
            </a:r>
            <a:r>
              <a:rPr lang="ko-KR" altLang="en-US" b="1">
                <a:latin typeface="고양일산 R"/>
                <a:ea typeface="고양일산 R"/>
              </a:rPr>
              <a:t>센터 홍보</a:t>
            </a:r>
            <a:endParaRPr lang="en-US" altLang="ko-KR" b="1">
              <a:latin typeface="고양일산 R"/>
              <a:ea typeface="고양일산 R"/>
            </a:endParaRPr>
          </a:p>
          <a:p>
            <a:r>
              <a:rPr lang="en-US" altLang="ko-KR" sz="1700" err="1">
                <a:latin typeface="고양일산 R"/>
                <a:ea typeface="고양일산 R"/>
              </a:rPr>
              <a:t>포스터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등의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홍보물을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en-US" altLang="ko-KR" sz="1700" err="1">
                <a:latin typeface="고양일산 R"/>
                <a:ea typeface="고양일산 R"/>
              </a:rPr>
              <a:t>센터에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endParaRPr lang="en-US" sz="1700">
              <a:latin typeface="맑은 고딕" panose="020F0502020204030204"/>
              <a:ea typeface="맑은 고딕" panose="020F0502020204030204"/>
            </a:endParaRPr>
          </a:p>
          <a:p>
            <a:r>
              <a:rPr lang="en-US" altLang="ko-KR" sz="1700" err="1">
                <a:latin typeface="고양일산 R"/>
                <a:ea typeface="고양일산 R"/>
              </a:rPr>
              <a:t>직접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게시하여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r>
              <a:rPr lang="en-US" altLang="ko-KR" sz="1700" err="1">
                <a:latin typeface="고양일산 R"/>
                <a:ea typeface="고양일산 R"/>
              </a:rPr>
              <a:t>센터를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en-US" altLang="ko-KR" sz="1700" err="1">
                <a:latin typeface="고양일산 R"/>
                <a:ea typeface="고양일산 R"/>
              </a:rPr>
              <a:t>방문하는</a:t>
            </a:r>
            <a:r>
              <a:rPr lang="en-US" altLang="ko-KR" sz="1700">
                <a:latin typeface="고양일산 R"/>
                <a:ea typeface="고양일산 R"/>
              </a:rPr>
              <a:t> </a:t>
            </a:r>
            <a:endParaRPr lang="en-US" sz="1700">
              <a:latin typeface="맑은 고딕" panose="020F0502020204030204"/>
              <a:ea typeface="맑은 고딕" panose="020F0502020204030204"/>
            </a:endParaRPr>
          </a:p>
          <a:p>
            <a:r>
              <a:rPr lang="en-US" altLang="ko-KR" sz="1700" err="1">
                <a:latin typeface="고양일산 R"/>
                <a:ea typeface="고양일산 R"/>
              </a:rPr>
              <a:t>다문화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en-US" altLang="ko-KR" sz="1700" err="1">
                <a:latin typeface="고양일산 R"/>
                <a:ea typeface="고양일산 R"/>
              </a:rPr>
              <a:t>가정에게</a:t>
            </a:r>
            <a:r>
              <a:rPr lang="en-US" altLang="ko-KR" sz="1700">
                <a:latin typeface="고양일산 R"/>
                <a:ea typeface="고양일산 R"/>
              </a:rPr>
              <a:t> </a:t>
            </a:r>
            <a:r>
              <a:rPr lang="en-US" altLang="ko-KR" sz="1700" err="1">
                <a:latin typeface="고양일산 R"/>
                <a:ea typeface="고양일산 R"/>
              </a:rPr>
              <a:t>홍보합니다</a:t>
            </a:r>
            <a:r>
              <a:rPr lang="en-US" altLang="ko-KR" sz="1700">
                <a:latin typeface="고양일산 R"/>
                <a:ea typeface="고양일산 R"/>
              </a:rPr>
              <a:t>.</a:t>
            </a:r>
            <a:endParaRPr lang="en-US" sz="1700">
              <a:latin typeface="맑은 고딕" panose="020F0502020204030204"/>
              <a:ea typeface="맑은 고딕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4D2EE-6C19-49D5-9795-AB99615E437F}"/>
              </a:ext>
            </a:extLst>
          </p:cNvPr>
          <p:cNvSpPr txBox="1"/>
          <p:nvPr/>
        </p:nvSpPr>
        <p:spPr>
          <a:xfrm>
            <a:off x="4595093" y="1716385"/>
            <a:ext cx="34743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고양일산 R"/>
                <a:ea typeface="고양일산 R"/>
              </a:rPr>
              <a:t>2. SNS 홍보</a:t>
            </a:r>
          </a:p>
          <a:p>
            <a:r>
              <a:rPr lang="ko-KR" altLang="en-US" sz="1700">
                <a:latin typeface="고양일산 R"/>
                <a:ea typeface="고양일산 R"/>
              </a:rPr>
              <a:t>인스타그램, 페이스북, 블로그에 </a:t>
            </a:r>
          </a:p>
          <a:p>
            <a:r>
              <a:rPr lang="ko-KR" altLang="en-US" sz="1700">
                <a:latin typeface="고양일산 R"/>
                <a:ea typeface="고양일산 R"/>
              </a:rPr>
              <a:t>홍보물을 게시합니다.</a:t>
            </a:r>
            <a:endParaRPr lang="ko-KR" sz="17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1F5511-D63D-4463-A925-981ADEEE5F2E}"/>
              </a:ext>
            </a:extLst>
          </p:cNvPr>
          <p:cNvSpPr txBox="1"/>
          <p:nvPr/>
        </p:nvSpPr>
        <p:spPr>
          <a:xfrm>
            <a:off x="8297756" y="1719551"/>
            <a:ext cx="351789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고양일산 R"/>
                <a:ea typeface="고양일산 R"/>
              </a:rPr>
              <a:t>3. </a:t>
            </a:r>
            <a:r>
              <a:rPr lang="ko-KR" altLang="en-US" b="1">
                <a:latin typeface="고양일산 R"/>
                <a:ea typeface="고양일산 R"/>
              </a:rPr>
              <a:t>유튜브 홍보</a:t>
            </a:r>
          </a:p>
          <a:p>
            <a:r>
              <a:rPr lang="ko-KR" altLang="en-US" sz="1700">
                <a:latin typeface="고양일산 R"/>
                <a:ea typeface="고양일산 R"/>
              </a:rPr>
              <a:t>유튜브 영상을 통해 어플리케이션을 소개 및 홍보합니다.</a:t>
            </a:r>
          </a:p>
        </p:txBody>
      </p:sp>
      <p:pic>
        <p:nvPicPr>
          <p:cNvPr id="12" name="Picture 16" descr="Text&#10;&#10;Description automatically generated">
            <a:extLst>
              <a:ext uri="{FF2B5EF4-FFF2-40B4-BE49-F238E27FC236}">
                <a16:creationId xmlns:a16="http://schemas.microsoft.com/office/drawing/2014/main" id="{CE16678F-E806-4C23-A0AE-A8C38B8D2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37" y="3730897"/>
            <a:ext cx="3286353" cy="21666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BEA12A-F8C2-441B-9DC0-A44E8F0A9966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ko-KR" altLang="en-US"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3D6F28-361F-47EF-B2E4-0EBBD8CD6598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13" name="그림 13">
            <a:extLst>
              <a:ext uri="{FF2B5EF4-FFF2-40B4-BE49-F238E27FC236}">
                <a16:creationId xmlns:a16="http://schemas.microsoft.com/office/drawing/2014/main" id="{C52C0AB6-66C0-4499-B258-1E63CE540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953" y="2819399"/>
            <a:ext cx="3738282" cy="3729317"/>
          </a:xfrm>
          <a:prstGeom prst="rect">
            <a:avLst/>
          </a:prstGeom>
        </p:spPr>
      </p:pic>
      <p:pic>
        <p:nvPicPr>
          <p:cNvPr id="9" name="그림 10">
            <a:extLst>
              <a:ext uri="{FF2B5EF4-FFF2-40B4-BE49-F238E27FC236}">
                <a16:creationId xmlns:a16="http://schemas.microsoft.com/office/drawing/2014/main" id="{178273C3-5710-4E96-AB1E-C040F2517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519" y="3580915"/>
            <a:ext cx="3589150" cy="22081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4793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355629" y="409340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기대효과</a:t>
            </a:r>
            <a:endParaRPr lang="ko-KR" altLang="en-US" sz="3600" err="1">
              <a:latin typeface="고양덕양 B"/>
              <a:ea typeface="고양덕양 B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490281" y="4880182"/>
            <a:ext cx="9182909" cy="1555817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90281" y="3133558"/>
            <a:ext cx="9182909" cy="1555817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490281" y="1388791"/>
            <a:ext cx="9182909" cy="1555817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705159" y="1388792"/>
            <a:ext cx="1530978" cy="1555816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705159" y="3133558"/>
            <a:ext cx="1530978" cy="1555816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705159" y="4860643"/>
            <a:ext cx="1530978" cy="1555816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9868DD-300D-480B-B030-47D24E71FCE5}"/>
              </a:ext>
            </a:extLst>
          </p:cNvPr>
          <p:cNvSpPr txBox="1"/>
          <p:nvPr/>
        </p:nvSpPr>
        <p:spPr>
          <a:xfrm>
            <a:off x="828061" y="1918538"/>
            <a:ext cx="128403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dirty="0">
                <a:latin typeface="고양덕양 B"/>
                <a:ea typeface="고양덕양 B"/>
              </a:rPr>
              <a:t>금융 지식 습득</a:t>
            </a:r>
            <a:endParaRPr 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2E6991-A305-4FBF-8406-FE1CB54CF43A}"/>
              </a:ext>
            </a:extLst>
          </p:cNvPr>
          <p:cNvSpPr txBox="1"/>
          <p:nvPr/>
        </p:nvSpPr>
        <p:spPr>
          <a:xfrm>
            <a:off x="828061" y="3614881"/>
            <a:ext cx="128403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dirty="0">
                <a:latin typeface="고양덕양 B"/>
                <a:ea typeface="고양덕양 B"/>
              </a:rPr>
              <a:t>지식 공유</a:t>
            </a:r>
            <a:endParaRPr lang="en-US" altLang="ko-KR" dirty="0">
              <a:latin typeface="고양덕양 B"/>
              <a:ea typeface="고양덕양 B"/>
            </a:endParaRPr>
          </a:p>
          <a:p>
            <a:pPr algn="ctr"/>
            <a:r>
              <a:rPr lang="ko-KR" altLang="en-US" dirty="0">
                <a:latin typeface="고양덕양 B"/>
                <a:ea typeface="고양덕양 B"/>
              </a:rPr>
              <a:t>및 소통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C7B5DA-5D67-4580-A7A1-54EEA2AA291A}"/>
              </a:ext>
            </a:extLst>
          </p:cNvPr>
          <p:cNvSpPr txBox="1"/>
          <p:nvPr/>
        </p:nvSpPr>
        <p:spPr>
          <a:xfrm>
            <a:off x="783758" y="5310577"/>
            <a:ext cx="128403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dirty="0">
                <a:latin typeface="고양덕양 B"/>
                <a:ea typeface="고양덕양 B"/>
              </a:rPr>
              <a:t>한국 생활</a:t>
            </a:r>
            <a:endParaRPr lang="en-US" altLang="ko-KR" dirty="0">
              <a:latin typeface="고양덕양 B"/>
              <a:ea typeface="고양덕양 B"/>
            </a:endParaRPr>
          </a:p>
          <a:p>
            <a:pPr algn="ctr"/>
            <a:r>
              <a:rPr lang="ko-KR" altLang="en-US" dirty="0">
                <a:latin typeface="고양덕양 B"/>
                <a:ea typeface="고양덕양 B"/>
              </a:rPr>
              <a:t>적응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45E3B9-FA9F-418C-B4D1-012B8285E421}"/>
              </a:ext>
            </a:extLst>
          </p:cNvPr>
          <p:cNvSpPr txBox="1"/>
          <p:nvPr/>
        </p:nvSpPr>
        <p:spPr>
          <a:xfrm>
            <a:off x="2659369" y="1589196"/>
            <a:ext cx="887315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latin typeface="고양일산 R"/>
                <a:ea typeface="고양일산 R"/>
              </a:rPr>
              <a:t>여섯 가지</a:t>
            </a:r>
            <a:r>
              <a:rPr lang="ko-KR" altLang="en-US">
                <a:latin typeface="고양일산 R"/>
                <a:ea typeface="고양일산 R"/>
              </a:rPr>
              <a:t> </a:t>
            </a:r>
            <a:r>
              <a:rPr lang="ko-KR" altLang="en-US" b="1">
                <a:latin typeface="고양일산 R"/>
                <a:ea typeface="고양일산 R"/>
              </a:rPr>
              <a:t>언어로 번역</a:t>
            </a:r>
            <a:r>
              <a:rPr lang="ko-KR" altLang="en-US">
                <a:latin typeface="고양일산 R"/>
                <a:ea typeface="고양일산 R"/>
              </a:rPr>
              <a:t>되므로 한국어에 서툰 다문화 이용자분들도 쉽게 앱을 이용하며 </a:t>
            </a:r>
            <a:endParaRPr lang="ko-KR"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lang="ko-KR" altLang="en-US">
                <a:latin typeface="고양일산 R"/>
                <a:ea typeface="고양일산 R"/>
              </a:rPr>
              <a:t>금융 지식을 습득할 수 있습니다.</a:t>
            </a:r>
            <a:endParaRPr lang="ko-KR">
              <a:ea typeface="맑은 고딕"/>
            </a:endParaRPr>
          </a:p>
          <a:p>
            <a:r>
              <a:rPr lang="ko-KR" altLang="en-US">
                <a:latin typeface="고양일산 R"/>
                <a:ea typeface="고양일산 R"/>
              </a:rPr>
              <a:t>또한 금융테스트 결과를 바탕으로 금융 자료를 선택해서 학습할 수 있으므로 </a:t>
            </a:r>
            <a:r>
              <a:rPr lang="ko-KR" altLang="en-US" b="1">
                <a:latin typeface="고양일산 R"/>
                <a:ea typeface="고양일산 R"/>
              </a:rPr>
              <a:t>자신에게 알맞은 수준의 금융교육</a:t>
            </a:r>
            <a:r>
              <a:rPr lang="ko-KR" altLang="en-US">
                <a:latin typeface="고양일산 R"/>
                <a:ea typeface="고양일산 R"/>
              </a:rPr>
              <a:t>을 받을 수 있습니다.</a:t>
            </a:r>
            <a:endParaRPr lang="ko-KR">
              <a:latin typeface="고양일산 R"/>
              <a:ea typeface="고양일산 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5369B-6699-474F-9C7A-765AAE192E55}"/>
              </a:ext>
            </a:extLst>
          </p:cNvPr>
          <p:cNvSpPr txBox="1"/>
          <p:nvPr/>
        </p:nvSpPr>
        <p:spPr>
          <a:xfrm>
            <a:off x="2659369" y="3429000"/>
            <a:ext cx="887321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커뮤니티 기능을 통해서 다른 이용자들과 </a:t>
            </a:r>
            <a:r>
              <a:rPr lang="ko-KR" altLang="en-US" b="1">
                <a:latin typeface="고양일산 R"/>
                <a:ea typeface="고양일산 R"/>
              </a:rPr>
              <a:t>지식을 공유하고 소통</a:t>
            </a:r>
            <a:r>
              <a:rPr lang="ko-KR" altLang="en-US">
                <a:latin typeface="고양일산 R"/>
                <a:ea typeface="고양일산 R"/>
              </a:rPr>
              <a:t>할 수 있습니다. </a:t>
            </a:r>
            <a:endParaRPr lang="en-US" alt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각자 사용하는 언어가 다르더라도 </a:t>
            </a:r>
            <a:r>
              <a:rPr lang="ko-KR" altLang="en-US" b="1">
                <a:latin typeface="고양일산 R"/>
                <a:ea typeface="고양일산 R"/>
              </a:rPr>
              <a:t>자동번역</a:t>
            </a:r>
            <a:r>
              <a:rPr lang="ko-KR" altLang="en-US">
                <a:latin typeface="고양일산 R"/>
                <a:ea typeface="고양일산 R"/>
              </a:rPr>
              <a:t>이 되므로 원활하게 소통할 수 있습니다.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금융관련 질문과 답을 주고받으면서 </a:t>
            </a:r>
            <a:r>
              <a:rPr lang="ko-KR" altLang="en-US" b="1">
                <a:latin typeface="고양일산 R"/>
                <a:ea typeface="고양일산 R"/>
              </a:rPr>
              <a:t>금융 팁</a:t>
            </a:r>
            <a:r>
              <a:rPr lang="ko-KR" altLang="en-US">
                <a:latin typeface="고양일산 R"/>
                <a:ea typeface="고양일산 R"/>
              </a:rPr>
              <a:t>을 얻을 수 있습니다.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6AF6FC-59C2-465D-A265-894660EAB681}"/>
              </a:ext>
            </a:extLst>
          </p:cNvPr>
          <p:cNvSpPr txBox="1"/>
          <p:nvPr/>
        </p:nvSpPr>
        <p:spPr>
          <a:xfrm>
            <a:off x="2737523" y="5308821"/>
            <a:ext cx="887321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다문화 가족분들은 본국과 다른 금융 시스템때문에 힘들어하기도 합니다</a:t>
            </a:r>
            <a:r>
              <a:rPr lang="en-US" altLang="ko-KR">
                <a:latin typeface="고양일산 R"/>
                <a:ea typeface="고양일산 R"/>
              </a:rPr>
              <a:t>. 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한국의 금융 서비스와 상품 등을 학습하면서 </a:t>
            </a:r>
            <a:r>
              <a:rPr lang="ko-KR" altLang="en-US" b="1">
                <a:latin typeface="고양일산 R"/>
                <a:ea typeface="고양일산 R"/>
              </a:rPr>
              <a:t>한국 생활 적응에 도움</a:t>
            </a:r>
            <a:r>
              <a:rPr lang="ko-KR" altLang="en-US">
                <a:latin typeface="고양일산 R"/>
                <a:ea typeface="고양일산 R"/>
              </a:rPr>
              <a:t>을 받을 수 있습니다</a:t>
            </a:r>
            <a:r>
              <a:rPr lang="en-US" altLang="ko-KR">
                <a:latin typeface="고양일산 R"/>
                <a:ea typeface="고양일산 R"/>
              </a:rPr>
              <a:t>. </a:t>
            </a:r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5AF276-5741-4881-97E1-AB8340BD98BE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568495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754" y="201880"/>
            <a:ext cx="10515600" cy="1037545"/>
          </a:xfrm>
        </p:spPr>
        <p:txBody>
          <a:bodyPr/>
          <a:lstStyle/>
          <a:p>
            <a:pPr algn="ctr"/>
            <a:r>
              <a:rPr lang="ko-KR" altLang="en-US">
                <a:latin typeface="고양덕양 B"/>
                <a:ea typeface="고양덕양 B"/>
              </a:rPr>
              <a:t>목 차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544770" y="2385611"/>
            <a:ext cx="9113922" cy="2728697"/>
            <a:chOff x="516068" y="1623970"/>
            <a:chExt cx="10799286" cy="3383120"/>
          </a:xfrm>
        </p:grpSpPr>
        <p:sp>
          <p:nvSpPr>
            <p:cNvPr id="5" name="순서도: 판단 4"/>
            <p:cNvSpPr/>
            <p:nvPr/>
          </p:nvSpPr>
          <p:spPr>
            <a:xfrm>
              <a:off x="7936316" y="1647402"/>
              <a:ext cx="3379038" cy="3352113"/>
            </a:xfrm>
            <a:prstGeom prst="flowChartDecision">
              <a:avLst/>
            </a:prstGeom>
            <a:solidFill>
              <a:srgbClr val="FFEB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순서도: 판단 5"/>
            <p:cNvSpPr/>
            <p:nvPr/>
          </p:nvSpPr>
          <p:spPr>
            <a:xfrm>
              <a:off x="5490226" y="1654977"/>
              <a:ext cx="3379038" cy="3352113"/>
            </a:xfrm>
            <a:prstGeom prst="flowChartDecision">
              <a:avLst/>
            </a:prstGeom>
            <a:solidFill>
              <a:srgbClr val="FFE6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순서도: 판단 3"/>
            <p:cNvSpPr/>
            <p:nvPr/>
          </p:nvSpPr>
          <p:spPr>
            <a:xfrm>
              <a:off x="3004949" y="1623970"/>
              <a:ext cx="3379038" cy="3352113"/>
            </a:xfrm>
            <a:prstGeom prst="flowChartDecision">
              <a:avLst/>
            </a:prstGeom>
            <a:solidFill>
              <a:srgbClr val="FFD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순서도: 판단 6"/>
            <p:cNvSpPr/>
            <p:nvPr/>
          </p:nvSpPr>
          <p:spPr>
            <a:xfrm>
              <a:off x="516068" y="1647402"/>
              <a:ext cx="3379038" cy="3352113"/>
            </a:xfrm>
            <a:prstGeom prst="flowChartDecision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368708" y="2923338"/>
              <a:ext cx="1728838" cy="87765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ko-KR" altLang="en-US" sz="2000">
                  <a:latin typeface="고양일산 R"/>
                  <a:ea typeface="고양일산 R"/>
                </a:rPr>
                <a:t>현황 및 </a:t>
              </a:r>
              <a:endParaRPr lang="ko-KR"/>
            </a:p>
            <a:p>
              <a:pPr algn="ctr"/>
              <a:r>
                <a:rPr lang="ko-KR" altLang="en-US" sz="2000">
                  <a:latin typeface="고양일산 R"/>
                  <a:ea typeface="고양일산 R"/>
                </a:rPr>
                <a:t>한계점</a:t>
              </a:r>
              <a:endParaRPr lang="ko-KR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090651" y="3135596"/>
              <a:ext cx="240020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>
                  <a:latin typeface="고양일산 R" panose="020B0303000000020004" pitchFamily="50" charset="-127"/>
                  <a:ea typeface="고양일산 R" panose="020B0303000000020004" pitchFamily="50" charset="-127"/>
                </a:rPr>
                <a:t>기대효과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656469" y="2923338"/>
              <a:ext cx="2126323" cy="87765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ko-KR" altLang="en-US" sz="2000">
                  <a:latin typeface="고양일산 R"/>
                  <a:ea typeface="고양일산 R"/>
                </a:rPr>
                <a:t>해결방안</a:t>
              </a:r>
            </a:p>
            <a:p>
              <a:pPr algn="ctr"/>
              <a:r>
                <a:rPr lang="ko-KR" altLang="en-US" sz="2000">
                  <a:latin typeface="고양일산 R"/>
                  <a:ea typeface="고양일산 R"/>
                </a:rPr>
                <a:t>-어플 이용</a:t>
              </a:r>
              <a:endParaRPr lang="ko-KR" altLang="en-US" sz="2000" err="1">
                <a:latin typeface="고양일산 R" panose="020B0303000000020004" pitchFamily="50" charset="-127"/>
                <a:ea typeface="고양일산 R" panose="020B0303000000020004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490856" y="3135597"/>
              <a:ext cx="2381477" cy="49606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altLang="ko-KR" sz="2000">
                  <a:latin typeface="고양일산 R"/>
                  <a:ea typeface="고양일산 R"/>
                </a:rPr>
                <a:t>참고문헌</a:t>
              </a: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073536" y="1973577"/>
              <a:ext cx="1728838" cy="49606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altLang="ko-KR" sz="2000">
                  <a:latin typeface="고양일산 R"/>
                  <a:ea typeface="고양일산 R"/>
                </a:rPr>
                <a:t>2</a:t>
              </a:r>
              <a:endParaRPr lang="ko-KR" altLang="en-US" sz="2000">
                <a:latin typeface="고양일산 R" panose="020B0303000000020004" pitchFamily="50" charset="-127"/>
                <a:ea typeface="고양일산 R" panose="020B0303000000020004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543145" y="1973577"/>
              <a:ext cx="1728838" cy="49606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altLang="ko-KR" sz="2000">
                  <a:latin typeface="고양일산 R"/>
                  <a:ea typeface="고양일산 R"/>
                </a:rPr>
                <a:t>3</a:t>
              </a:r>
              <a:endParaRPr lang="en-US" altLang="ko-KR" sz="2000">
                <a:latin typeface="고양일산 R" panose="020B0303000000020004" pitchFamily="50" charset="-127"/>
                <a:ea typeface="고양일산 R" panose="020B0303000000020004" pitchFamily="50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7043438" y="1973577"/>
              <a:ext cx="1728838" cy="49606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altLang="ko-KR" sz="2000">
                  <a:latin typeface="고양일산 R"/>
                  <a:ea typeface="고양일산 R"/>
                </a:rPr>
                <a:t>4</a:t>
              </a:r>
              <a:endParaRPr lang="en-US" altLang="ko-KR" sz="2000">
                <a:latin typeface="고양일산 R" panose="020B0303000000020004" pitchFamily="50" charset="-127"/>
                <a:ea typeface="고양일산 R" panose="020B0303000000020004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9491516" y="1973577"/>
              <a:ext cx="1728838" cy="49606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altLang="ko-KR" sz="2000">
                  <a:latin typeface="고양일산 R"/>
                  <a:ea typeface="고양일산 R"/>
                </a:rPr>
                <a:t>5</a:t>
              </a:r>
              <a:endParaRPr lang="en-US" altLang="ko-KR" sz="2000">
                <a:latin typeface="고양일산 R" panose="020B0303000000020004" pitchFamily="50" charset="-127"/>
                <a:ea typeface="고양일산 R" panose="020B0303000000020004" pitchFamily="50" charset="-127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113466" y="1114986"/>
            <a:ext cx="1786098" cy="90770"/>
          </a:xfrm>
          <a:prstGeom prst="rect">
            <a:avLst/>
          </a:prstGeom>
          <a:solidFill>
            <a:srgbClr val="FFD9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순서도: 판단 2">
            <a:extLst>
              <a:ext uri="{FF2B5EF4-FFF2-40B4-BE49-F238E27FC236}">
                <a16:creationId xmlns:a16="http://schemas.microsoft.com/office/drawing/2014/main" id="{101BDBF3-99E0-4C91-A7FA-C3A2EE0A7A95}"/>
              </a:ext>
            </a:extLst>
          </p:cNvPr>
          <p:cNvSpPr/>
          <p:nvPr/>
        </p:nvSpPr>
        <p:spPr>
          <a:xfrm>
            <a:off x="451456" y="2431835"/>
            <a:ext cx="2850121" cy="2706655"/>
          </a:xfrm>
          <a:prstGeom prst="flowChartDecision">
            <a:avLst/>
          </a:prstGeom>
          <a:solidFill>
            <a:srgbClr val="F0D4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>
              <a:ea typeface="맑은 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28F8294-5D21-47C5-BA16-088CADBBD750}"/>
              </a:ext>
            </a:extLst>
          </p:cNvPr>
          <p:cNvSpPr/>
          <p:nvPr/>
        </p:nvSpPr>
        <p:spPr>
          <a:xfrm>
            <a:off x="1689717" y="2748275"/>
            <a:ext cx="1459031" cy="322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>
                <a:latin typeface="고양일산 R" panose="020B0303000000020004" pitchFamily="50" charset="-127"/>
                <a:ea typeface="고양일산 R" panose="020B0303000000020004" pitchFamily="50" charset="-127"/>
              </a:rPr>
              <a:t>1</a:t>
            </a:r>
            <a:endParaRPr lang="ko-KR" altLang="en-US" sz="2000">
              <a:latin typeface="고양일산 R" panose="020B0303000000020004" pitchFamily="50" charset="-127"/>
              <a:ea typeface="고양일산 R" panose="020B03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8259C9-05FF-4A55-93D6-25368E9D867E}"/>
              </a:ext>
            </a:extLst>
          </p:cNvPr>
          <p:cNvSpPr/>
          <p:nvPr/>
        </p:nvSpPr>
        <p:spPr>
          <a:xfrm>
            <a:off x="1148674" y="3621893"/>
            <a:ext cx="1459031" cy="322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고양일산 R" panose="020B0303000000020004" pitchFamily="50" charset="-127"/>
                <a:ea typeface="고양일산 R" panose="020B0303000000020004" pitchFamily="50" charset="-127"/>
              </a:rPr>
              <a:t>문제제기</a:t>
            </a:r>
          </a:p>
        </p:txBody>
      </p:sp>
    </p:spTree>
    <p:extLst>
      <p:ext uri="{BB962C8B-B14F-4D97-AF65-F5344CB8AC3E}">
        <p14:creationId xmlns:p14="http://schemas.microsoft.com/office/powerpoint/2010/main" val="210140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2">
            <a:extLst>
              <a:ext uri="{FF2B5EF4-FFF2-40B4-BE49-F238E27FC236}">
                <a16:creationId xmlns:a16="http://schemas.microsoft.com/office/drawing/2014/main" id="{D678754A-F282-4ACC-A126-9E10439A71FC}"/>
              </a:ext>
            </a:extLst>
          </p:cNvPr>
          <p:cNvSpPr/>
          <p:nvPr/>
        </p:nvSpPr>
        <p:spPr>
          <a:xfrm>
            <a:off x="457380" y="1328558"/>
            <a:ext cx="11301414" cy="5072062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ko-KR" altLang="en-US">
                <a:ea typeface="맑은 고딕"/>
              </a:rPr>
              <a:t>다문화</a:t>
            </a:r>
            <a:endParaRPr lang="ko-KR">
              <a:ea typeface="맑은 고딕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DD8AA7D-0976-458A-A464-4EA66F223C23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88CEC9-4767-4EC5-B2B7-0F561CB325EE}"/>
              </a:ext>
            </a:extLst>
          </p:cNvPr>
          <p:cNvSpPr txBox="1"/>
          <p:nvPr/>
        </p:nvSpPr>
        <p:spPr>
          <a:xfrm>
            <a:off x="1355629" y="394963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참고문헌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AD3D837-302C-4EFC-B22E-F445AFE51799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9B0EBD-449D-40E5-BDF1-5ADB3285A753}"/>
              </a:ext>
            </a:extLst>
          </p:cNvPr>
          <p:cNvSpPr txBox="1"/>
          <p:nvPr/>
        </p:nvSpPr>
        <p:spPr>
          <a:xfrm>
            <a:off x="772282" y="1384055"/>
            <a:ext cx="10823275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latin typeface="고양일산 R"/>
                <a:ea typeface="고양일산 R"/>
                <a:cs typeface="+mn-lt"/>
              </a:rPr>
              <a:t>-</a:t>
            </a:r>
            <a:r>
              <a:rPr lang="ko-KR" dirty="0">
                <a:latin typeface="고양일산 R"/>
                <a:ea typeface="고양일산 R"/>
                <a:cs typeface="+mn-lt"/>
              </a:rPr>
              <a:t>다문화가족 대상 금융소비자교육 (김민정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 </a:t>
            </a:r>
            <a:r>
              <a:rPr lang="ko-KR" dirty="0">
                <a:latin typeface="고양일산 R"/>
                <a:ea typeface="고양일산 R"/>
                <a:cs typeface="+mn-lt"/>
              </a:rPr>
              <a:t>,</a:t>
            </a:r>
            <a:r>
              <a:rPr lang="ko-KR" dirty="0" err="1">
                <a:latin typeface="고양일산 R"/>
                <a:ea typeface="고양일산 R"/>
                <a:cs typeface="+mn-lt"/>
              </a:rPr>
              <a:t>한국가정관리학괴</a:t>
            </a:r>
            <a:r>
              <a:rPr lang="ko-KR" dirty="0">
                <a:latin typeface="고양일산 R"/>
                <a:ea typeface="고양일산 R"/>
                <a:cs typeface="+mn-lt"/>
              </a:rPr>
              <a:t> 학술발표대회 자료집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 </a:t>
            </a:r>
            <a:r>
              <a:rPr lang="ko-KR" dirty="0">
                <a:latin typeface="고양일산 R"/>
                <a:ea typeface="고양일산 R"/>
                <a:cs typeface="+mn-lt"/>
              </a:rPr>
              <a:t>,2020)</a:t>
            </a:r>
          </a:p>
          <a:p>
            <a:endParaRPr lang="ko-KR">
              <a:latin typeface="고양일산 R"/>
              <a:ea typeface="고양일산 R"/>
              <a:cs typeface="+mn-lt"/>
            </a:endParaRPr>
          </a:p>
          <a:p>
            <a:r>
              <a:rPr lang="ko-KR" altLang="en-US" dirty="0">
                <a:latin typeface="고양일산 R"/>
                <a:ea typeface="고양일산 R"/>
                <a:cs typeface="+mn-lt"/>
              </a:rPr>
              <a:t>-다문화가족 관련 통계 현황 (여성가족부, 2021.07)</a:t>
            </a:r>
            <a:endParaRPr lang="ko-KR" dirty="0">
              <a:latin typeface="고양일산 R"/>
              <a:ea typeface="고양일산 R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 dirty="0">
                <a:latin typeface="고양일산 R"/>
                <a:ea typeface="고양일산 R"/>
                <a:cs typeface="+mn-lt"/>
              </a:rPr>
              <a:t>-다문화가정 여성결혼이민자의 금융경제 관련 소비자교육 요구에 관한 연구 (박혜영</a:t>
            </a:r>
            <a:r>
              <a:rPr lang="en-US" altLang="ko-KR" dirty="0">
                <a:latin typeface="고양일산 R"/>
                <a:ea typeface="+mn-lt"/>
                <a:cs typeface="+mn-lt"/>
              </a:rPr>
              <a:t>,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 </a:t>
            </a:r>
            <a:r>
              <a:rPr lang="ko-KR" altLang="en-US" dirty="0" err="1">
                <a:latin typeface="고양일산 R"/>
                <a:ea typeface="고양일산 R"/>
                <a:cs typeface="+mn-lt"/>
              </a:rPr>
              <a:t>김시월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 , </a:t>
            </a:r>
            <a:r>
              <a:rPr lang="ko-KR" dirty="0">
                <a:latin typeface="고양일산 R"/>
                <a:ea typeface="고양일산 R"/>
                <a:cs typeface="+mn-lt"/>
              </a:rPr>
              <a:t>Financial </a:t>
            </a:r>
            <a:r>
              <a:rPr lang="ko-KR" dirty="0" err="1">
                <a:latin typeface="고양일산 R"/>
                <a:ea typeface="고양일산 R"/>
                <a:cs typeface="+mn-lt"/>
              </a:rPr>
              <a:t>Planning</a:t>
            </a:r>
            <a:r>
              <a:rPr lang="ko-KR" dirty="0">
                <a:latin typeface="고양일산 R"/>
                <a:ea typeface="고양일산 R"/>
                <a:cs typeface="+mn-lt"/>
              </a:rPr>
              <a:t> </a:t>
            </a:r>
            <a:r>
              <a:rPr lang="ko-KR" dirty="0" err="1">
                <a:latin typeface="고양일산 R"/>
                <a:ea typeface="고양일산 R"/>
                <a:cs typeface="+mn-lt"/>
              </a:rPr>
              <a:t>Review</a:t>
            </a:r>
            <a:r>
              <a:rPr lang="ko-KR" dirty="0">
                <a:latin typeface="고양일산 R"/>
                <a:ea typeface="고양일산 R"/>
                <a:cs typeface="+mn-lt"/>
              </a:rPr>
              <a:t> 7(2</a:t>
            </a:r>
            <a:r>
              <a:rPr lang="en-US" altLang="ko-KR" dirty="0">
                <a:latin typeface="고양일산 R"/>
                <a:ea typeface="+mn-lt"/>
                <a:cs typeface="+mn-lt"/>
              </a:rPr>
              <a:t>),</a:t>
            </a:r>
            <a:r>
              <a:rPr lang="ko-KR" dirty="0">
                <a:latin typeface="고양일산 R"/>
                <a:ea typeface="고양일산 R"/>
                <a:cs typeface="+mn-lt"/>
              </a:rPr>
              <a:t> </a:t>
            </a:r>
            <a:r>
              <a:rPr lang="en-US" altLang="ko-KR" dirty="0">
                <a:latin typeface="고양일산 R"/>
                <a:ea typeface="+mn-lt"/>
                <a:cs typeface="+mn-lt"/>
              </a:rPr>
              <a:t>2014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)</a:t>
            </a:r>
            <a:endParaRPr lang="ko-KR" dirty="0">
              <a:latin typeface="고양일산 R"/>
              <a:ea typeface="고양일산 R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en-US" altLang="ko-KR" dirty="0">
                <a:latin typeface="고양일산 R"/>
                <a:ea typeface="고양일산 R"/>
                <a:cs typeface="+mn-lt"/>
              </a:rPr>
              <a:t>-</a:t>
            </a:r>
            <a:r>
              <a:rPr lang="ko-KR" dirty="0">
                <a:latin typeface="고양일산 R"/>
                <a:ea typeface="고양일산 R"/>
                <a:cs typeface="+mn-lt"/>
              </a:rPr>
              <a:t>통계청(</a:t>
            </a:r>
            <a:r>
              <a:rPr lang="ko-KR" dirty="0" err="1">
                <a:latin typeface="고양일산 R"/>
                <a:ea typeface="고양일산 R"/>
                <a:cs typeface="+mn-lt"/>
              </a:rPr>
              <a:t>인구동태통계연보</a:t>
            </a:r>
            <a:r>
              <a:rPr lang="ko-KR" dirty="0">
                <a:latin typeface="고양일산 R"/>
                <a:ea typeface="고양일산 R"/>
                <a:cs typeface="+mn-lt"/>
              </a:rPr>
              <a:t>)</a:t>
            </a:r>
            <a:endParaRPr lang="ko-KR" dirty="0">
              <a:latin typeface="고양일산 R"/>
              <a:ea typeface="고양일산 R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en-US" altLang="ko-KR" dirty="0">
                <a:latin typeface="고양일산 R"/>
                <a:ea typeface="고양일산 R"/>
                <a:cs typeface="+mn-lt"/>
              </a:rPr>
              <a:t>-</a:t>
            </a:r>
            <a:r>
              <a:rPr lang="ko-KR" dirty="0">
                <a:latin typeface="고양일산 R"/>
                <a:ea typeface="고양일산 R"/>
                <a:cs typeface="+mn-lt"/>
              </a:rPr>
              <a:t>2018년 </a:t>
            </a:r>
            <a:r>
              <a:rPr lang="ko-KR" dirty="0" err="1">
                <a:latin typeface="고양일산 R"/>
                <a:ea typeface="고양일산 R"/>
                <a:cs typeface="+mn-lt"/>
              </a:rPr>
              <a:t>전국다문화가족실태조사</a:t>
            </a:r>
            <a:r>
              <a:rPr lang="ko-KR" dirty="0">
                <a:latin typeface="고양일산 R"/>
                <a:ea typeface="고양일산 R"/>
                <a:cs typeface="+mn-lt"/>
              </a:rPr>
              <a:t> 연구 (여성가족부 2019.3)</a:t>
            </a:r>
            <a:endParaRPr lang="ko-KR" dirty="0">
              <a:latin typeface="고양일산 R"/>
              <a:ea typeface="고양일산 R"/>
            </a:endParaRPr>
          </a:p>
          <a:p>
            <a:endParaRPr lang="ko-KR">
              <a:latin typeface="고양일산 R"/>
              <a:ea typeface="고양일산 R"/>
            </a:endParaRPr>
          </a:p>
          <a:p>
            <a:r>
              <a:rPr lang="en-US" altLang="ko-KR" dirty="0">
                <a:latin typeface="고양일산 R"/>
                <a:ea typeface="고양일산 R"/>
              </a:rPr>
              <a:t>-5(</a:t>
            </a:r>
            <a:r>
              <a:rPr lang="en-US" altLang="ko-KR" dirty="0" err="1">
                <a:latin typeface="고양일산 R"/>
                <a:ea typeface="고양일산 R"/>
              </a:rPr>
              <a:t>한국어</a:t>
            </a:r>
            <a:r>
              <a:rPr lang="en-US" altLang="ko-KR" dirty="0">
                <a:latin typeface="고양일산 R"/>
                <a:ea typeface="고양일산 R"/>
              </a:rPr>
              <a:t>) </a:t>
            </a:r>
            <a:r>
              <a:rPr lang="en-US" altLang="ko-KR" dirty="0" err="1">
                <a:latin typeface="고양일산 R"/>
                <a:ea typeface="고양일산 R"/>
              </a:rPr>
              <a:t>다문화가족-생활금융교육교재-초급</a:t>
            </a:r>
            <a:endParaRPr lang="en-US" altLang="ko-KR" dirty="0">
              <a:latin typeface="고양일산 R"/>
              <a:ea typeface="고양일산 R"/>
            </a:endParaRPr>
          </a:p>
          <a:p>
            <a:endParaRPr lang="en-US" altLang="ko-KR">
              <a:latin typeface="고양일산 R"/>
              <a:ea typeface="고양일산 R"/>
            </a:endParaRPr>
          </a:p>
          <a:p>
            <a:r>
              <a:rPr lang="en-US" altLang="ko-KR" dirty="0">
                <a:latin typeface="고양일산 R"/>
                <a:ea typeface="고양일산 R"/>
              </a:rPr>
              <a:t>-6(</a:t>
            </a:r>
            <a:r>
              <a:rPr lang="en-US" dirty="0">
                <a:latin typeface="고양일산 R"/>
                <a:ea typeface="+mn-lt"/>
                <a:cs typeface="+mn-lt"/>
              </a:rPr>
              <a:t>(</a:t>
            </a:r>
            <a:r>
              <a:rPr lang="en-US" dirty="0" err="1">
                <a:latin typeface="고양일산 R"/>
                <a:ea typeface="+mn-lt"/>
                <a:cs typeface="+mn-lt"/>
              </a:rPr>
              <a:t>한국어</a:t>
            </a:r>
            <a:r>
              <a:rPr lang="en-US" dirty="0">
                <a:latin typeface="고양일산 R"/>
                <a:ea typeface="+mn-lt"/>
                <a:cs typeface="+mn-lt"/>
              </a:rPr>
              <a:t>) </a:t>
            </a:r>
            <a:r>
              <a:rPr lang="en-US" dirty="0" err="1">
                <a:latin typeface="고양일산 R"/>
                <a:ea typeface="+mn-lt"/>
                <a:cs typeface="+mn-lt"/>
              </a:rPr>
              <a:t>다문화가족</a:t>
            </a:r>
            <a:r>
              <a:rPr lang="en-US" dirty="0">
                <a:latin typeface="고양일산 R"/>
                <a:ea typeface="+mn-lt"/>
                <a:cs typeface="+mn-lt"/>
              </a:rPr>
              <a:t>-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생활금융교육교재-중급</a:t>
            </a:r>
          </a:p>
          <a:p>
            <a:endParaRPr lang="ko-KR" altLang="en-US" dirty="0">
              <a:latin typeface="Malgun Gothic"/>
              <a:ea typeface="Malgun Gothic"/>
            </a:endParaRPr>
          </a:p>
          <a:p>
            <a:r>
              <a:rPr lang="en-US" altLang="ko-KR" dirty="0">
                <a:latin typeface="Malgun Gothic"/>
                <a:ea typeface="Malgun Gothic"/>
              </a:rPr>
              <a:t>-</a:t>
            </a:r>
            <a:r>
              <a:rPr lang="ko-KR" dirty="0">
                <a:latin typeface="Malgun Gothic"/>
                <a:ea typeface="Malgun Gothic"/>
              </a:rPr>
              <a:t>2019년 다문화 </a:t>
            </a:r>
            <a:r>
              <a:rPr lang="ko-KR" err="1">
                <a:latin typeface="Malgun Gothic"/>
                <a:ea typeface="Malgun Gothic"/>
              </a:rPr>
              <a:t>인구동태통계</a:t>
            </a:r>
          </a:p>
          <a:p>
            <a:endParaRPr lang="ko-KR" altLang="en-US">
              <a:latin typeface="Malgun Gothic"/>
              <a:ea typeface="Malgun Gothic"/>
            </a:endParaRPr>
          </a:p>
          <a:p>
            <a:r>
              <a:rPr lang="ko-KR" altLang="en-US">
                <a:latin typeface="Malgun Gothic"/>
                <a:ea typeface="Malgun Gothic"/>
              </a:rPr>
              <a:t>-2019 </a:t>
            </a:r>
            <a:r>
              <a:rPr lang="ko-KR" altLang="en-US" err="1">
                <a:latin typeface="Malgun Gothic"/>
                <a:ea typeface="Malgun Gothic"/>
              </a:rPr>
              <a:t>인구주택총조사</a:t>
            </a:r>
            <a:endParaRPr lang="ko-KR" altLang="en-US">
              <a:latin typeface="Malgun Gothic"/>
              <a:ea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07795-54C9-4837-AF42-AA2D6AD62577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65408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모서리가 둥근 직사각형 2">
            <a:extLst>
              <a:ext uri="{FF2B5EF4-FFF2-40B4-BE49-F238E27FC236}">
                <a16:creationId xmlns:a16="http://schemas.microsoft.com/office/drawing/2014/main" id="{B02C0A30-E584-411B-8EC7-C1337289EF17}"/>
              </a:ext>
            </a:extLst>
          </p:cNvPr>
          <p:cNvSpPr/>
          <p:nvPr/>
        </p:nvSpPr>
        <p:spPr>
          <a:xfrm>
            <a:off x="290637" y="1288475"/>
            <a:ext cx="11604922" cy="5569856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5" name="직사각형 4"/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>
              <a:ea typeface="맑은 고딕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9F890-FFF0-461D-8F15-884ACA715FF7}"/>
              </a:ext>
            </a:extLst>
          </p:cNvPr>
          <p:cNvSpPr txBox="1"/>
          <p:nvPr/>
        </p:nvSpPr>
        <p:spPr>
          <a:xfrm>
            <a:off x="1321905" y="392550"/>
            <a:ext cx="4782544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  <a:cs typeface="+mn-lt"/>
              </a:rPr>
              <a:t>문제제기-대상</a:t>
            </a:r>
          </a:p>
          <a:p>
            <a:br>
              <a:rPr lang="en-US" altLang="ko-KR"/>
            </a:br>
            <a:endParaRPr lang="en-US" altLang="ko-KR"/>
          </a:p>
        </p:txBody>
      </p:sp>
      <p:sp>
        <p:nvSpPr>
          <p:cNvPr id="40" name="모서리가 둥근 직사각형 2">
            <a:extLst>
              <a:ext uri="{FF2B5EF4-FFF2-40B4-BE49-F238E27FC236}">
                <a16:creationId xmlns:a16="http://schemas.microsoft.com/office/drawing/2014/main" id="{F3798A5F-713B-4771-8D53-5C252CA5478D}"/>
              </a:ext>
            </a:extLst>
          </p:cNvPr>
          <p:cNvSpPr/>
          <p:nvPr/>
        </p:nvSpPr>
        <p:spPr>
          <a:xfrm>
            <a:off x="6050933" y="1928539"/>
            <a:ext cx="5321654" cy="4019872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B42A42-7C1D-4435-9014-6970FAEB35E6}"/>
              </a:ext>
            </a:extLst>
          </p:cNvPr>
          <p:cNvSpPr txBox="1"/>
          <p:nvPr/>
        </p:nvSpPr>
        <p:spPr>
          <a:xfrm>
            <a:off x="6235914" y="2827752"/>
            <a:ext cx="4897485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-다문화 가정의 수는 소수로 치부하고 무시 할 수 없을 만큼 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늘어났습니다.</a:t>
            </a:r>
            <a:endParaRPr lang="ko-KR" b="1" dirty="0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  <a:p>
            <a:endParaRPr lang="ko-KR" altLang="en-US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-그러므로 우리 사회의 일부분인 다문화 가정의 가구원들이 사회에 잘 적응하고 금융 활동을 원활히 할 수 있는지 알아보는 것은 중요합니다.</a:t>
            </a:r>
            <a:endParaRPr lang="ko-KR" dirty="0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5B9B84-0384-40FA-8DCD-9906B0C8445A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1</a:t>
            </a:r>
          </a:p>
        </p:txBody>
      </p:sp>
      <p:pic>
        <p:nvPicPr>
          <p:cNvPr id="11" name="그림 11">
            <a:extLst>
              <a:ext uri="{FF2B5EF4-FFF2-40B4-BE49-F238E27FC236}">
                <a16:creationId xmlns:a16="http://schemas.microsoft.com/office/drawing/2014/main" id="{69B04D45-23AD-4718-8EB8-4C77202CF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3845537"/>
            <a:ext cx="4859080" cy="2288691"/>
          </a:xfrm>
          <a:prstGeom prst="rect">
            <a:avLst/>
          </a:prstGeom>
        </p:spPr>
      </p:pic>
      <p:sp>
        <p:nvSpPr>
          <p:cNvPr id="17" name="모서리가 둥근 직사각형 2">
            <a:extLst>
              <a:ext uri="{FF2B5EF4-FFF2-40B4-BE49-F238E27FC236}">
                <a16:creationId xmlns:a16="http://schemas.microsoft.com/office/drawing/2014/main" id="{494BD972-3E2A-453F-88B7-CAE964A06A16}"/>
              </a:ext>
            </a:extLst>
          </p:cNvPr>
          <p:cNvSpPr/>
          <p:nvPr/>
        </p:nvSpPr>
        <p:spPr>
          <a:xfrm>
            <a:off x="593495" y="3424624"/>
            <a:ext cx="4771588" cy="360982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FD979-F492-4ED7-A00B-B5EF1D415EA2}"/>
              </a:ext>
            </a:extLst>
          </p:cNvPr>
          <p:cNvSpPr txBox="1"/>
          <p:nvPr/>
        </p:nvSpPr>
        <p:spPr>
          <a:xfrm>
            <a:off x="679065" y="3426918"/>
            <a:ext cx="453420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다문화 가정의 가구원수는 현재 </a:t>
            </a:r>
            <a:r>
              <a:rPr lang="ko-KR" altLang="en-US" sz="1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100만</a:t>
            </a:r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여명입니다.</a:t>
            </a:r>
          </a:p>
        </p:txBody>
      </p:sp>
      <p:pic>
        <p:nvPicPr>
          <p:cNvPr id="4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CB77E61E-335A-4CEB-B90C-FA23A64AD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" r="-206" b="15652"/>
          <a:stretch/>
        </p:blipFill>
        <p:spPr>
          <a:xfrm>
            <a:off x="537652" y="1398606"/>
            <a:ext cx="4830025" cy="18997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6FB47F-E328-4CBB-80D4-13804D67737C}"/>
              </a:ext>
            </a:extLst>
          </p:cNvPr>
          <p:cNvSpPr/>
          <p:nvPr/>
        </p:nvSpPr>
        <p:spPr>
          <a:xfrm>
            <a:off x="3856080" y="2023161"/>
            <a:ext cx="494270" cy="1956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0363B59A-F401-43DB-80FD-C577073EDD0C}"/>
              </a:ext>
            </a:extLst>
          </p:cNvPr>
          <p:cNvSpPr/>
          <p:nvPr/>
        </p:nvSpPr>
        <p:spPr>
          <a:xfrm>
            <a:off x="628936" y="6259972"/>
            <a:ext cx="5117145" cy="360982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0BFA0D-F8B2-4B8A-A7EF-2AA46C6876C5}"/>
              </a:ext>
            </a:extLst>
          </p:cNvPr>
          <p:cNvSpPr/>
          <p:nvPr/>
        </p:nvSpPr>
        <p:spPr>
          <a:xfrm>
            <a:off x="2919026" y="2023161"/>
            <a:ext cx="494270" cy="1956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351487-702C-45A4-AF64-7A7F135E6295}"/>
              </a:ext>
            </a:extLst>
          </p:cNvPr>
          <p:cNvSpPr txBox="1"/>
          <p:nvPr/>
        </p:nvSpPr>
        <p:spPr>
          <a:xfrm>
            <a:off x="679066" y="6288851"/>
            <a:ext cx="494178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전체 혼인건수의 약 </a:t>
            </a:r>
            <a:r>
              <a:rPr lang="ko-KR" altLang="en-US" sz="1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10%</a:t>
            </a:r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정도가 </a:t>
            </a:r>
            <a:r>
              <a:rPr lang="ko-KR" altLang="en-US" sz="1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다문화 혼인</a:t>
            </a:r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고양일산 R"/>
                <a:ea typeface="고양일산 R"/>
              </a:rPr>
              <a:t>으로 파악됩니다.</a:t>
            </a:r>
            <a:endParaRPr lang="ko-KR" sz="1500" dirty="0">
              <a:solidFill>
                <a:schemeClr val="tx1">
                  <a:lumMod val="95000"/>
                  <a:lumOff val="5000"/>
                </a:schemeClr>
              </a:solidFill>
              <a:latin typeface="고양일산 R"/>
              <a:ea typeface="고양일산 R"/>
            </a:endParaRPr>
          </a:p>
        </p:txBody>
      </p:sp>
    </p:spTree>
    <p:extLst>
      <p:ext uri="{BB962C8B-B14F-4D97-AF65-F5344CB8AC3E}">
        <p14:creationId xmlns:p14="http://schemas.microsoft.com/office/powerpoint/2010/main" val="1830162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25CFC54-061B-4975-869C-B9254CCC63F5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2CC96F7-714F-4541-B6B7-B162CFAAA20F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2">
            <a:extLst>
              <a:ext uri="{FF2B5EF4-FFF2-40B4-BE49-F238E27FC236}">
                <a16:creationId xmlns:a16="http://schemas.microsoft.com/office/drawing/2014/main" id="{9365F103-F06D-4811-B83E-EF4566BD92D7}"/>
              </a:ext>
            </a:extLst>
          </p:cNvPr>
          <p:cNvSpPr/>
          <p:nvPr/>
        </p:nvSpPr>
        <p:spPr>
          <a:xfrm>
            <a:off x="290637" y="1288475"/>
            <a:ext cx="11604922" cy="4887600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9600D1-64E5-42D0-8638-98097532B05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>
              <a:latin typeface="고양일산 R"/>
              <a:ea typeface="고양일산 R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17401E-90F5-456E-AB5E-D4C85F05C2AC}"/>
              </a:ext>
            </a:extLst>
          </p:cNvPr>
          <p:cNvSpPr txBox="1"/>
          <p:nvPr/>
        </p:nvSpPr>
        <p:spPr>
          <a:xfrm>
            <a:off x="3181025" y="1889501"/>
            <a:ext cx="25042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ko-KR" altLang="en-US">
              <a:latin typeface="고양일산 R"/>
              <a:ea typeface="고양일산 R"/>
            </a:endParaRPr>
          </a:p>
        </p:txBody>
      </p:sp>
      <p:pic>
        <p:nvPicPr>
          <p:cNvPr id="71" name="그림 71">
            <a:extLst>
              <a:ext uri="{FF2B5EF4-FFF2-40B4-BE49-F238E27FC236}">
                <a16:creationId xmlns:a16="http://schemas.microsoft.com/office/drawing/2014/main" id="{A876452E-E028-466B-B454-091FEC6C0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19" y="1742257"/>
            <a:ext cx="4454105" cy="3301597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56136EE5-5F02-4DE5-843D-5661E4BC6292}"/>
              </a:ext>
            </a:extLst>
          </p:cNvPr>
          <p:cNvSpPr txBox="1"/>
          <p:nvPr/>
        </p:nvSpPr>
        <p:spPr>
          <a:xfrm>
            <a:off x="1115683" y="5170098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100">
                <a:latin typeface="고양일산 R"/>
                <a:ea typeface="고양일산 R"/>
              </a:rPr>
              <a:t>출처-2016 전국민금융이해력 조사</a:t>
            </a:r>
          </a:p>
        </p:txBody>
      </p:sp>
      <p:sp>
        <p:nvSpPr>
          <p:cNvPr id="4" name="모서리가 둥근 직사각형 2">
            <a:extLst>
              <a:ext uri="{FF2B5EF4-FFF2-40B4-BE49-F238E27FC236}">
                <a16:creationId xmlns:a16="http://schemas.microsoft.com/office/drawing/2014/main" id="{F9784FA9-D06A-4392-B09C-CCAE525C137F}"/>
              </a:ext>
            </a:extLst>
          </p:cNvPr>
          <p:cNvSpPr/>
          <p:nvPr/>
        </p:nvSpPr>
        <p:spPr>
          <a:xfrm>
            <a:off x="6099916" y="1492537"/>
            <a:ext cx="5321654" cy="4152780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latin typeface="고양일산 R"/>
                <a:ea typeface="고양일산 R"/>
                <a:cs typeface="+mn-lt"/>
              </a:rPr>
              <a:t> </a:t>
            </a:r>
            <a:br>
              <a:rPr lang="en-US" altLang="ko-KR">
                <a:latin typeface="고양일산 R"/>
                <a:ea typeface="고양일산 R"/>
              </a:rPr>
            </a:br>
            <a:br>
              <a:rPr lang="en-US" altLang="ko-KR">
                <a:latin typeface="고양일산 R"/>
                <a:ea typeface="고양일산 R"/>
              </a:rPr>
            </a:br>
            <a:endParaRPr lang="ko-KR">
              <a:latin typeface="고양일산 R"/>
              <a:ea typeface="고양일산 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436F6D-DCAD-42C2-8BDC-F0DE133EFA48}"/>
              </a:ext>
            </a:extLst>
          </p:cNvPr>
          <p:cNvSpPr txBox="1"/>
          <p:nvPr/>
        </p:nvSpPr>
        <p:spPr>
          <a:xfrm>
            <a:off x="1321905" y="378173"/>
            <a:ext cx="5498987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  <a:cs typeface="+mn-lt"/>
              </a:rPr>
              <a:t>문제제기-금융 이해력</a:t>
            </a:r>
            <a:br>
              <a:rPr lang="en-US" altLang="ko-KR">
                <a:latin typeface="고양덕양 B"/>
              </a:rPr>
            </a:br>
            <a:endParaRPr lang="en-US" altLang="ko-KR">
              <a:ea typeface="맑은 고딕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C1F245-B80A-4313-8C37-B7DFFB4470FC}"/>
              </a:ext>
            </a:extLst>
          </p:cNvPr>
          <p:cNvSpPr txBox="1"/>
          <p:nvPr/>
        </p:nvSpPr>
        <p:spPr>
          <a:xfrm>
            <a:off x="6197641" y="2078686"/>
            <a:ext cx="503983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 dirty="0">
                <a:latin typeface="고양일산 R"/>
                <a:ea typeface="고양일산 R"/>
              </a:rPr>
              <a:t>-</a:t>
            </a:r>
            <a:r>
              <a:rPr lang="ko-KR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금융 활동을 원활히 하고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있는 지</a:t>
            </a:r>
            <a:r>
              <a:rPr lang="ko-KR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 알아본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결과</a:t>
            </a:r>
            <a:r>
              <a:rPr lang="ko-KR" altLang="en-US" b="1" dirty="0">
                <a:solidFill>
                  <a:srgbClr val="000000"/>
                </a:solidFill>
                <a:latin typeface="고양일산 R"/>
                <a:ea typeface="고양일산 R"/>
                <a:cs typeface="+mn-lt"/>
              </a:rPr>
              <a:t>금융</a:t>
            </a:r>
            <a:r>
              <a:rPr lang="ko-KR" altLang="en-US" b="1" dirty="0">
                <a:latin typeface="고양일산 R"/>
                <a:ea typeface="고양일산 R"/>
              </a:rPr>
              <a:t> 이해력</a:t>
            </a:r>
            <a:r>
              <a:rPr lang="ko-KR" altLang="en-US" dirty="0">
                <a:latin typeface="고양일산 R"/>
                <a:ea typeface="고양일산 R"/>
              </a:rPr>
              <a:t> 부분에서 많은 다문화가정이 </a:t>
            </a:r>
            <a:r>
              <a:rPr lang="ko-KR" altLang="en-US" b="1" dirty="0">
                <a:latin typeface="고양일산 R"/>
                <a:ea typeface="고양일산 R"/>
              </a:rPr>
              <a:t>취약함</a:t>
            </a:r>
            <a:r>
              <a:rPr lang="ko-KR" altLang="en-US" dirty="0">
                <a:latin typeface="고양일산 R"/>
                <a:ea typeface="고양일산 R"/>
              </a:rPr>
              <a:t>을 확인 할 수 있었습니다.</a:t>
            </a:r>
            <a:endParaRPr lang="ko-KR" dirty="0">
              <a:ea typeface="맑은 고딕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 dirty="0">
                <a:latin typeface="고양일산 R"/>
                <a:ea typeface="고양일산 R"/>
              </a:rPr>
              <a:t>-</a:t>
            </a:r>
            <a:r>
              <a:rPr lang="ko-KR" dirty="0">
                <a:latin typeface="고양일산 R"/>
                <a:ea typeface="고양일산 R"/>
                <a:cs typeface="+mn-lt"/>
              </a:rPr>
              <a:t> 이러한 낮은 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금융 이해력은</a:t>
            </a:r>
            <a:r>
              <a:rPr lang="ko-KR" dirty="0">
                <a:latin typeface="고양일산 R"/>
                <a:ea typeface="고양일산 R"/>
                <a:cs typeface="+mn-lt"/>
              </a:rPr>
              <a:t> 다문화 가정의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 </a:t>
            </a:r>
            <a:endParaRPr lang="ko-KR" altLang="en-US">
              <a:latin typeface="고양일산 R"/>
              <a:ea typeface="고양일산 R"/>
              <a:cs typeface="+mn-lt"/>
            </a:endParaRPr>
          </a:p>
          <a:p>
            <a:r>
              <a:rPr lang="ko-KR" dirty="0">
                <a:latin typeface="고양일산 R"/>
                <a:ea typeface="고양일산 R"/>
                <a:cs typeface="+mn-lt"/>
              </a:rPr>
              <a:t>한국 생활 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정착에 </a:t>
            </a:r>
            <a:r>
              <a:rPr lang="ko-KR" altLang="en-US" b="1" dirty="0">
                <a:latin typeface="고양일산 R"/>
                <a:ea typeface="고양일산 R"/>
                <a:cs typeface="+mn-lt"/>
              </a:rPr>
              <a:t>어려움</a:t>
            </a:r>
            <a:r>
              <a:rPr lang="ko-KR" altLang="en-US" dirty="0">
                <a:latin typeface="고양일산 R"/>
                <a:ea typeface="고양일산 R"/>
                <a:cs typeface="+mn-lt"/>
              </a:rPr>
              <a:t>을 겪게 합니다. </a:t>
            </a:r>
            <a:endParaRPr lang="ko-KR" dirty="0"/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 dirty="0">
                <a:latin typeface="고양일산 R"/>
                <a:ea typeface="고양일산 R"/>
              </a:rPr>
              <a:t>-따라서 다문화가정의 금융교육은 </a:t>
            </a:r>
            <a:r>
              <a:rPr lang="ko-KR" altLang="en-US" b="1" dirty="0">
                <a:latin typeface="고양일산 R"/>
                <a:ea typeface="고양일산 R"/>
              </a:rPr>
              <a:t>필수적</a:t>
            </a:r>
            <a:r>
              <a:rPr lang="ko-KR" altLang="en-US" dirty="0">
                <a:latin typeface="고양일산 R"/>
                <a:ea typeface="고양일산 R"/>
              </a:rPr>
              <a:t>입니다.</a:t>
            </a:r>
          </a:p>
          <a:p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F781DC-0EE3-44E0-86F2-54DCCA746351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9E9A0A-33A8-45A3-BD14-8951C519E29A}"/>
              </a:ext>
            </a:extLst>
          </p:cNvPr>
          <p:cNvSpPr txBox="1"/>
          <p:nvPr/>
        </p:nvSpPr>
        <p:spPr>
          <a:xfrm>
            <a:off x="1003005" y="2101702"/>
            <a:ext cx="118375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90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(%) </a:t>
            </a:r>
          </a:p>
        </p:txBody>
      </p:sp>
    </p:spTree>
    <p:extLst>
      <p:ext uri="{BB962C8B-B14F-4D97-AF65-F5344CB8AC3E}">
        <p14:creationId xmlns:p14="http://schemas.microsoft.com/office/powerpoint/2010/main" val="299643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">
            <a:extLst>
              <a:ext uri="{FF2B5EF4-FFF2-40B4-BE49-F238E27FC236}">
                <a16:creationId xmlns:a16="http://schemas.microsoft.com/office/drawing/2014/main" id="{A149DF8B-850C-4DC6-B0B4-8ABFB9C4FF57}"/>
              </a:ext>
            </a:extLst>
          </p:cNvPr>
          <p:cNvSpPr/>
          <p:nvPr/>
        </p:nvSpPr>
        <p:spPr>
          <a:xfrm>
            <a:off x="290637" y="1288475"/>
            <a:ext cx="11604922" cy="4887600"/>
          </a:xfrm>
          <a:prstGeom prst="roundRect">
            <a:avLst>
              <a:gd name="adj" fmla="val 11067"/>
            </a:avLst>
          </a:prstGeom>
          <a:solidFill>
            <a:schemeClr val="accent4">
              <a:lumMod val="20000"/>
              <a:lumOff val="8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050F5-822C-492E-B577-D7348ABF13C0}"/>
              </a:ext>
            </a:extLst>
          </p:cNvPr>
          <p:cNvSpPr txBox="1"/>
          <p:nvPr/>
        </p:nvSpPr>
        <p:spPr>
          <a:xfrm>
            <a:off x="3181025" y="1889501"/>
            <a:ext cx="25042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ko-KR" altLang="en-US">
              <a:ea typeface="맑은 고딕"/>
            </a:endParaRPr>
          </a:p>
        </p:txBody>
      </p:sp>
      <p:sp>
        <p:nvSpPr>
          <p:cNvPr id="31" name="모서리가 둥근 직사각형 2">
            <a:extLst>
              <a:ext uri="{FF2B5EF4-FFF2-40B4-BE49-F238E27FC236}">
                <a16:creationId xmlns:a16="http://schemas.microsoft.com/office/drawing/2014/main" id="{E8FDBC86-4EFE-4CEA-A2B9-9DF7C8CE91F4}"/>
              </a:ext>
            </a:extLst>
          </p:cNvPr>
          <p:cNvSpPr/>
          <p:nvPr/>
        </p:nvSpPr>
        <p:spPr>
          <a:xfrm>
            <a:off x="6099916" y="1492537"/>
            <a:ext cx="5321654" cy="4409733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05D99F-A665-469B-A89A-EF8345976819}"/>
              </a:ext>
            </a:extLst>
          </p:cNvPr>
          <p:cNvSpPr txBox="1"/>
          <p:nvPr/>
        </p:nvSpPr>
        <p:spPr>
          <a:xfrm>
            <a:off x="6295731" y="1809004"/>
            <a:ext cx="487942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600">
                <a:latin typeface="고양일산 R"/>
                <a:ea typeface="고양일산 R"/>
                <a:cs typeface="+mn-lt"/>
              </a:rPr>
              <a:t>다문화 가정의 금융교육 상태를 알아보기 위해서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endParaRPr lang="ko-KR" altLang="en-US" sz="1600">
              <a:latin typeface="맑은 고딕" panose="020F0502020204030204"/>
              <a:ea typeface="맑은 고딕"/>
              <a:cs typeface="+mn-lt"/>
            </a:endParaRPr>
          </a:p>
          <a:p>
            <a:r>
              <a:rPr lang="ko-KR" sz="1600">
                <a:latin typeface="고양일산 R"/>
                <a:ea typeface="고양일산 R"/>
                <a:cs typeface="+mn-lt"/>
              </a:rPr>
              <a:t>다문화 가족 분들을 대상으로 총 10개의 문항으로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sz="1600">
                <a:latin typeface="고양일산 R"/>
                <a:ea typeface="고양일산 R"/>
                <a:cs typeface="+mn-lt"/>
              </a:rPr>
              <a:t>된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endParaRPr lang="ko-KR" altLang="en-US" sz="1600">
              <a:latin typeface="맑은 고딕" panose="020F0502020204030204"/>
              <a:ea typeface="맑은 고딕"/>
              <a:cs typeface="+mn-lt"/>
            </a:endParaRPr>
          </a:p>
          <a:p>
            <a:r>
              <a:rPr lang="ko-KR" sz="1600" b="1">
                <a:latin typeface="고양일산 R"/>
                <a:ea typeface="고양일산 R"/>
                <a:cs typeface="+mn-lt"/>
              </a:rPr>
              <a:t>설문조사</a:t>
            </a:r>
            <a:r>
              <a:rPr lang="ko-KR" sz="1600">
                <a:latin typeface="고양일산 R"/>
                <a:ea typeface="고양일산 R"/>
                <a:cs typeface="+mn-lt"/>
              </a:rPr>
              <a:t>를 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진행하였습니다</a:t>
            </a:r>
            <a:r>
              <a:rPr lang="ko-KR" sz="1600">
                <a:latin typeface="고양일산 R"/>
                <a:ea typeface="고양일산 R"/>
                <a:cs typeface="+mn-lt"/>
              </a:rPr>
              <a:t>.</a:t>
            </a:r>
            <a:endParaRPr lang="ko-KR" sz="1600">
              <a:ea typeface="맑은 고딕"/>
            </a:endParaRPr>
          </a:p>
          <a:p>
            <a:endParaRPr lang="en-US" altLang="ko-KR" sz="1600">
              <a:latin typeface="고양일산 R"/>
              <a:ea typeface="맑은 고딕"/>
            </a:endParaRPr>
          </a:p>
          <a:p>
            <a:r>
              <a:rPr lang="ko-KR" sz="1600">
                <a:latin typeface="고양일산 R"/>
                <a:ea typeface="고양일산 R"/>
                <a:cs typeface="+mn-lt"/>
              </a:rPr>
              <a:t>설문조사를 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하신</a:t>
            </a:r>
            <a:r>
              <a:rPr lang="ko-KR" sz="1600">
                <a:latin typeface="고양일산 R"/>
                <a:ea typeface="고양일산 R"/>
                <a:cs typeface="+mn-lt"/>
              </a:rPr>
              <a:t> 대부분의 분들이 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한국어에 </a:t>
            </a:r>
          </a:p>
          <a:p>
            <a:r>
              <a:rPr lang="ko-KR" altLang="en-US" sz="1600" b="1">
                <a:latin typeface="고양일산 R"/>
                <a:ea typeface="고양일산 R"/>
                <a:cs typeface="+mn-lt"/>
              </a:rPr>
              <a:t>능숙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하</a:t>
            </a:r>
            <a:r>
              <a:rPr lang="ko-KR" sz="1600">
                <a:latin typeface="고양일산 R"/>
                <a:ea typeface="고양일산 R"/>
                <a:cs typeface="+mn-lt"/>
              </a:rPr>
              <a:t>시고 한국에 대해 </a:t>
            </a:r>
            <a:r>
              <a:rPr lang="ko-KR" altLang="en-US" sz="1600" b="1">
                <a:latin typeface="고양일산 R"/>
                <a:ea typeface="고양일산 R"/>
                <a:cs typeface="+mn-lt"/>
              </a:rPr>
              <a:t>잘 아시는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 분들이었습니다.</a:t>
            </a:r>
            <a:endParaRPr lang="ko-KR" altLang="en-US" sz="1600">
              <a:latin typeface="고양일산 R"/>
              <a:ea typeface="고양일산 R"/>
            </a:endParaRPr>
          </a:p>
          <a:p>
            <a:endParaRPr lang="ko-KR" altLang="en-US" sz="1600">
              <a:latin typeface="고양일산 R"/>
              <a:ea typeface="고양일산 R"/>
              <a:cs typeface="+mn-lt"/>
            </a:endParaRPr>
          </a:p>
          <a:p>
            <a:r>
              <a:rPr lang="ko-KR" sz="1600">
                <a:latin typeface="고양일산 R"/>
                <a:ea typeface="고양일산 R"/>
                <a:cs typeface="+mn-lt"/>
              </a:rPr>
              <a:t>하지만 옆의 결과와 같이 약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40%</a:t>
            </a:r>
            <a:r>
              <a:rPr lang="ko-KR" sz="1600">
                <a:latin typeface="고양일산 R"/>
                <a:ea typeface="고양일산 R"/>
                <a:cs typeface="+mn-lt"/>
              </a:rPr>
              <a:t>의 분들이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온라인</a:t>
            </a:r>
            <a:r>
              <a:rPr lang="ko-KR" altLang="en-US" sz="1600" b="1">
                <a:latin typeface="고양일산 R"/>
                <a:ea typeface="고양일산 R"/>
                <a:cs typeface="+mn-lt"/>
              </a:rPr>
              <a:t> </a:t>
            </a:r>
          </a:p>
          <a:p>
            <a:r>
              <a:rPr lang="ko-KR" sz="1600" b="1">
                <a:latin typeface="고양일산 R"/>
                <a:ea typeface="고양일산 R"/>
                <a:cs typeface="+mn-lt"/>
              </a:rPr>
              <a:t>금융서비스</a:t>
            </a:r>
            <a:r>
              <a:rPr lang="ko-KR" sz="1600">
                <a:latin typeface="고양일산 R"/>
                <a:ea typeface="고양일산 R"/>
                <a:cs typeface="+mn-lt"/>
              </a:rPr>
              <a:t>를 사용하는데 있어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어려움</a:t>
            </a:r>
            <a:r>
              <a:rPr lang="ko-KR" sz="1600">
                <a:latin typeface="고양일산 R"/>
                <a:ea typeface="고양일산 R"/>
                <a:cs typeface="+mn-lt"/>
              </a:rPr>
              <a:t>을 겪고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sz="1600">
                <a:latin typeface="고양일산 R"/>
                <a:ea typeface="고양일산 R"/>
                <a:cs typeface="+mn-lt"/>
              </a:rPr>
              <a:t>계셨으며,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75%</a:t>
            </a:r>
            <a:r>
              <a:rPr lang="ko-KR" sz="1600">
                <a:latin typeface="고양일산 R"/>
                <a:ea typeface="고양일산 R"/>
                <a:cs typeface="+mn-lt"/>
              </a:rPr>
              <a:t>의 분들이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소득공제와 세액공제의</a:t>
            </a:r>
            <a:r>
              <a:rPr lang="ko-KR" altLang="en-US" sz="1600" b="1">
                <a:latin typeface="고양일산 R"/>
                <a:ea typeface="고양일산 R"/>
                <a:cs typeface="+mn-lt"/>
              </a:rPr>
              <a:t> 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차이</a:t>
            </a:r>
            <a:r>
              <a:rPr lang="ko-KR" sz="1600">
                <a:latin typeface="고양일산 R"/>
                <a:ea typeface="고양일산 R"/>
                <a:cs typeface="+mn-lt"/>
              </a:rPr>
              <a:t>를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모르고</a:t>
            </a:r>
            <a:r>
              <a:rPr lang="ko-KR" sz="1600">
                <a:latin typeface="고양일산 R"/>
                <a:ea typeface="고양일산 R"/>
                <a:cs typeface="+mn-lt"/>
              </a:rPr>
              <a:t> </a:t>
            </a:r>
            <a:endParaRPr lang="ko-KR" altLang="en-US" sz="1600">
              <a:latin typeface="고양일산 R"/>
              <a:ea typeface="고양일산 R"/>
              <a:cs typeface="+mn-lt"/>
            </a:endParaRPr>
          </a:p>
          <a:p>
            <a:r>
              <a:rPr lang="ko-KR" altLang="en-US" sz="1600">
                <a:latin typeface="고양일산 R"/>
                <a:ea typeface="고양일산 R"/>
                <a:cs typeface="+mn-lt"/>
              </a:rPr>
              <a:t>있었습니다</a:t>
            </a:r>
            <a:r>
              <a:rPr lang="en-US" altLang="ko-KR" sz="1600">
                <a:latin typeface="고양일산 R"/>
                <a:ea typeface="+mn-lt"/>
                <a:cs typeface="+mn-lt"/>
              </a:rPr>
              <a:t>.</a:t>
            </a:r>
            <a:endParaRPr lang="ko-KR" altLang="en-US" sz="1600">
              <a:latin typeface="고양일산 R"/>
              <a:ea typeface="고양일산 R"/>
            </a:endParaRPr>
          </a:p>
          <a:p>
            <a:endParaRPr lang="ko-KR" altLang="en-US" sz="1600">
              <a:latin typeface="고양일산 R"/>
              <a:ea typeface="고양일산 R"/>
              <a:cs typeface="+mn-lt"/>
            </a:endParaRPr>
          </a:p>
          <a:p>
            <a:r>
              <a:rPr lang="ko-KR" sz="1600">
                <a:latin typeface="고양일산 R"/>
                <a:ea typeface="고양일산 R"/>
                <a:cs typeface="+mn-lt"/>
              </a:rPr>
              <a:t>따라서 저희는 다문화 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가정이</a:t>
            </a:r>
            <a:r>
              <a:rPr lang="ko-KR" sz="1600">
                <a:latin typeface="고양일산 R"/>
                <a:ea typeface="고양일산 R"/>
                <a:cs typeface="+mn-lt"/>
              </a:rPr>
              <a:t> 한국어를 잘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몰라도 </a:t>
            </a:r>
            <a:endParaRPr lang="ko-KR" altLang="en-US" sz="1600">
              <a:latin typeface="맑은 고딕"/>
              <a:ea typeface="맑은 고딕"/>
              <a:cs typeface="+mn-lt"/>
            </a:endParaRPr>
          </a:p>
          <a:p>
            <a:r>
              <a:rPr lang="ko-KR" sz="1600" b="1">
                <a:latin typeface="고양일산 R"/>
                <a:ea typeface="고양일산 R"/>
                <a:cs typeface="+mn-lt"/>
              </a:rPr>
              <a:t>온라인</a:t>
            </a:r>
            <a:r>
              <a:rPr lang="ko-KR" sz="1600">
                <a:latin typeface="고양일산 R"/>
                <a:ea typeface="고양일산 R"/>
                <a:cs typeface="+mn-lt"/>
              </a:rPr>
              <a:t>으로 쉽게 </a:t>
            </a:r>
            <a:r>
              <a:rPr lang="ko-KR" sz="1600" b="1">
                <a:latin typeface="고양일산 R"/>
                <a:ea typeface="고양일산 R"/>
                <a:cs typeface="+mn-lt"/>
              </a:rPr>
              <a:t>금융교육과 지원</a:t>
            </a:r>
            <a:r>
              <a:rPr lang="ko-KR" sz="1600">
                <a:latin typeface="고양일산 R"/>
                <a:ea typeface="고양일산 R"/>
                <a:cs typeface="+mn-lt"/>
              </a:rPr>
              <a:t>을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sz="1600">
                <a:latin typeface="고양일산 R"/>
                <a:ea typeface="고양일산 R"/>
                <a:cs typeface="+mn-lt"/>
              </a:rPr>
              <a:t>받을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sz="1600">
                <a:latin typeface="고양일산 R"/>
                <a:ea typeface="고양일산 R"/>
                <a:cs typeface="+mn-lt"/>
              </a:rPr>
              <a:t>수 있는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 </a:t>
            </a:r>
            <a:r>
              <a:rPr lang="ko-KR" altLang="en-US" sz="1600" b="1">
                <a:latin typeface="고양일산 R"/>
                <a:ea typeface="고양일산 R"/>
                <a:cs typeface="+mn-lt"/>
              </a:rPr>
              <a:t>어플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을</a:t>
            </a:r>
            <a:r>
              <a:rPr lang="ko-KR" sz="1600">
                <a:latin typeface="고양일산 R"/>
                <a:ea typeface="고양일산 R"/>
                <a:cs typeface="+mn-lt"/>
              </a:rPr>
              <a:t> </a:t>
            </a:r>
            <a:r>
              <a:rPr lang="ko-KR" altLang="en-US" sz="1600">
                <a:latin typeface="고양일산 R"/>
                <a:ea typeface="고양일산 R"/>
                <a:cs typeface="+mn-lt"/>
              </a:rPr>
              <a:t>구상하였습니다</a:t>
            </a:r>
            <a:r>
              <a:rPr lang="en-US" altLang="ko-KR" sz="1600">
                <a:latin typeface="고양일산 R"/>
                <a:ea typeface="+mn-lt"/>
                <a:cs typeface="+mn-lt"/>
              </a:rPr>
              <a:t>.</a:t>
            </a:r>
            <a:endParaRPr lang="ko-KR" altLang="en-US" sz="1600">
              <a:latin typeface="고양일산 R"/>
              <a:ea typeface="맑은 고딕"/>
            </a:endParaRPr>
          </a:p>
        </p:txBody>
      </p:sp>
      <p:pic>
        <p:nvPicPr>
          <p:cNvPr id="2" name="그림 3">
            <a:extLst>
              <a:ext uri="{FF2B5EF4-FFF2-40B4-BE49-F238E27FC236}">
                <a16:creationId xmlns:a16="http://schemas.microsoft.com/office/drawing/2014/main" id="{AE9F8C15-C6D2-4770-9BD7-C3A02AEFE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45" y="3755190"/>
            <a:ext cx="5019980" cy="22084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그림 8">
            <a:extLst>
              <a:ext uri="{FF2B5EF4-FFF2-40B4-BE49-F238E27FC236}">
                <a16:creationId xmlns:a16="http://schemas.microsoft.com/office/drawing/2014/main" id="{37C07A8A-07EE-4E8D-AF44-6DB6A2E90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09" y="1482916"/>
            <a:ext cx="5007633" cy="2030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BFD933-348D-498C-B1E4-5AA39FA0275C}"/>
              </a:ext>
            </a:extLst>
          </p:cNvPr>
          <p:cNvSpPr txBox="1"/>
          <p:nvPr/>
        </p:nvSpPr>
        <p:spPr>
          <a:xfrm>
            <a:off x="1321907" y="378174"/>
            <a:ext cx="623223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  <a:cs typeface="+mn-lt"/>
              </a:rPr>
              <a:t>문제제기-현실사례</a:t>
            </a:r>
            <a:br>
              <a:rPr lang="en-US" altLang="ko-KR">
                <a:latin typeface="고양덕양 B"/>
              </a:rPr>
            </a:br>
            <a:endParaRPr lang="en-US" altLang="ko-KR">
              <a:ea typeface="맑은 고딕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C41E02-F6C6-474C-9E54-D900F948238D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01221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1751C76-5785-43B6-BF21-379D05F5DB17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3A9929-F364-4DE9-953D-BBE8D3FF702B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E3655D-6F28-42E8-8081-A53D8583FC4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300B43-4EA2-4C64-8C6C-194409DE60BE}"/>
              </a:ext>
            </a:extLst>
          </p:cNvPr>
          <p:cNvSpPr txBox="1"/>
          <p:nvPr/>
        </p:nvSpPr>
        <p:spPr>
          <a:xfrm>
            <a:off x="3181025" y="1889501"/>
            <a:ext cx="25042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ko-KR" altLang="en-US">
              <a:ea typeface="맑은 고딕"/>
            </a:endParaRPr>
          </a:p>
        </p:txBody>
      </p:sp>
      <p:sp>
        <p:nvSpPr>
          <p:cNvPr id="24" name="모서리가 둥근 직사각형 2">
            <a:extLst>
              <a:ext uri="{FF2B5EF4-FFF2-40B4-BE49-F238E27FC236}">
                <a16:creationId xmlns:a16="http://schemas.microsoft.com/office/drawing/2014/main" id="{99C5CC6A-00C8-4C7C-98EA-2AB6E137CAF6}"/>
              </a:ext>
            </a:extLst>
          </p:cNvPr>
          <p:cNvSpPr/>
          <p:nvPr/>
        </p:nvSpPr>
        <p:spPr>
          <a:xfrm>
            <a:off x="765916" y="1316691"/>
            <a:ext cx="10655654" cy="5132655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 </a:t>
            </a:r>
            <a:br>
              <a:rPr lang="en-US" altLang="ko-KR"/>
            </a:br>
            <a:br>
              <a:rPr lang="en-US" altLang="ko-KR"/>
            </a:br>
            <a:endParaRPr lang="ko-K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7427C2-4F21-4887-8680-ACA9CCBBA518}"/>
              </a:ext>
            </a:extLst>
          </p:cNvPr>
          <p:cNvSpPr txBox="1"/>
          <p:nvPr/>
        </p:nvSpPr>
        <p:spPr>
          <a:xfrm>
            <a:off x="914210" y="1713156"/>
            <a:ext cx="10517937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>
                <a:latin typeface="고양덕양 B"/>
                <a:ea typeface="고양덕양 B"/>
              </a:rPr>
              <a:t>현황</a:t>
            </a:r>
          </a:p>
          <a:p>
            <a:r>
              <a:rPr lang="en-US" altLang="ko-KR">
                <a:latin typeface="고양일산 R"/>
                <a:ea typeface="+mn-lt"/>
              </a:rPr>
              <a:t>-</a:t>
            </a:r>
            <a:r>
              <a:rPr lang="ko-KR">
                <a:latin typeface="고양일산 R"/>
                <a:ea typeface="고양일산 R"/>
              </a:rPr>
              <a:t>다문화가족에 대한 금융교육은 </a:t>
            </a:r>
            <a:r>
              <a:rPr lang="ko-KR" b="1">
                <a:latin typeface="고양일산 R"/>
                <a:ea typeface="고양일산 R"/>
              </a:rPr>
              <a:t>농협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 b="1">
                <a:latin typeface="고양일산 R"/>
                <a:ea typeface="고양일산 R"/>
              </a:rPr>
              <a:t>하나은행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 b="1">
                <a:latin typeface="고양일산 R"/>
                <a:ea typeface="고양일산 R"/>
              </a:rPr>
              <a:t>금융감독원</a:t>
            </a:r>
            <a:r>
              <a:rPr lang="en-US" altLang="ko-KR">
                <a:latin typeface="고양일산 R"/>
                <a:ea typeface="+mn-lt"/>
              </a:rPr>
              <a:t>,</a:t>
            </a:r>
            <a:r>
              <a:rPr lang="ko-KR">
                <a:latin typeface="고양일산 R"/>
                <a:ea typeface="고양일산 R"/>
              </a:rPr>
              <a:t> </a:t>
            </a:r>
            <a:r>
              <a:rPr lang="ko-KR" b="1">
                <a:latin typeface="고양일산 R"/>
                <a:ea typeface="고양일산 R"/>
              </a:rPr>
              <a:t>녹색소비자연대</a:t>
            </a:r>
            <a:r>
              <a:rPr lang="ko-KR">
                <a:latin typeface="고양일산 R"/>
                <a:ea typeface="고양일산 R"/>
              </a:rPr>
              <a:t> 등에서 이루어집니다</a:t>
            </a:r>
            <a:r>
              <a:rPr lang="en-US" altLang="ko-KR">
                <a:latin typeface="고양일산 R"/>
                <a:ea typeface="+mn-lt"/>
              </a:rPr>
              <a:t>.</a:t>
            </a:r>
            <a:r>
              <a:rPr lang="ko-KR">
                <a:latin typeface="고양일산 R"/>
                <a:ea typeface="고양일산 R"/>
              </a:rPr>
              <a:t> 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ko-KR">
              <a:latin typeface="고양일산 R"/>
              <a:ea typeface="고양일산 R"/>
              <a:cs typeface="+mn-lt"/>
            </a:endParaRPr>
          </a:p>
          <a:p>
            <a:r>
              <a:rPr lang="en-US" altLang="ko-KR">
                <a:latin typeface="고양일산 R"/>
                <a:ea typeface="+mn-lt"/>
              </a:rPr>
              <a:t>-</a:t>
            </a:r>
            <a:r>
              <a:rPr lang="ko-KR">
                <a:latin typeface="고양일산 R"/>
                <a:ea typeface="고양일산 R"/>
              </a:rPr>
              <a:t>은행 예금상품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>
                <a:latin typeface="고양일산 R"/>
                <a:ea typeface="고양일산 R"/>
              </a:rPr>
              <a:t>신용관리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>
                <a:latin typeface="고양일산 R"/>
                <a:ea typeface="고양일산 R"/>
              </a:rPr>
              <a:t>외화송금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>
                <a:latin typeface="고양일산 R"/>
                <a:ea typeface="고양일산 R"/>
              </a:rPr>
              <a:t>외화예금이해 가계부 작성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>
                <a:latin typeface="고양일산 R"/>
                <a:ea typeface="고양일산 R"/>
              </a:rPr>
              <a:t>금융기관 이해</a:t>
            </a:r>
            <a:r>
              <a:rPr lang="en-US" altLang="ko-KR">
                <a:latin typeface="고양일산 R"/>
                <a:ea typeface="+mn-lt"/>
              </a:rPr>
              <a:t>, </a:t>
            </a:r>
            <a:r>
              <a:rPr lang="ko-KR">
                <a:latin typeface="고양일산 R"/>
                <a:ea typeface="고양일산 R"/>
              </a:rPr>
              <a:t>금융사고 예방에 관한 </a:t>
            </a:r>
            <a:endParaRPr lang="ko-KR" altLang="en-US">
              <a:latin typeface="고양일산 R"/>
              <a:ea typeface="고양일산 R"/>
            </a:endParaRPr>
          </a:p>
          <a:p>
            <a:r>
              <a:rPr lang="ko-KR">
                <a:latin typeface="고양일산 R"/>
                <a:ea typeface="고양일산 R"/>
              </a:rPr>
              <a:t>내용을 중점적으로 교육하고 있습니다</a:t>
            </a:r>
            <a:r>
              <a:rPr lang="en-US" altLang="ko-KR">
                <a:latin typeface="고양일산 R"/>
                <a:ea typeface="+mn-lt"/>
              </a:rPr>
              <a:t>.</a:t>
            </a:r>
            <a:r>
              <a:rPr lang="ko-KR">
                <a:latin typeface="고양일산 R"/>
                <a:ea typeface="고양일산 R"/>
              </a:rPr>
              <a:t> 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ko-KR" sz="2400">
              <a:latin typeface="고양일산 R"/>
              <a:ea typeface="고양일산 R"/>
              <a:cs typeface="+mn-lt"/>
            </a:endParaRPr>
          </a:p>
          <a:p>
            <a:r>
              <a:rPr lang="ko-KR" altLang="en-US" sz="2400">
                <a:latin typeface="고양덕양 B"/>
                <a:ea typeface="고양덕양 B"/>
              </a:rPr>
              <a:t>한계점</a:t>
            </a:r>
          </a:p>
          <a:p>
            <a:r>
              <a:rPr lang="ko-KR" altLang="en-US">
                <a:latin typeface="고양일산 R"/>
                <a:ea typeface="고양일산 R"/>
              </a:rPr>
              <a:t>-대부분 교육이 </a:t>
            </a:r>
            <a:r>
              <a:rPr lang="ko-KR" altLang="en-US" b="1">
                <a:latin typeface="고양일산 R"/>
                <a:ea typeface="고양일산 R"/>
              </a:rPr>
              <a:t>민간</a:t>
            </a:r>
            <a:r>
              <a:rPr lang="ko-KR" altLang="en-US">
                <a:latin typeface="고양일산 R"/>
                <a:ea typeface="고양일산 R"/>
              </a:rPr>
              <a:t>에서 이루어지고 있으며 </a:t>
            </a:r>
            <a:r>
              <a:rPr lang="ko-KR" altLang="en-US" b="1">
                <a:latin typeface="고양일산 R"/>
                <a:ea typeface="고양일산 R"/>
              </a:rPr>
              <a:t>일회성</a:t>
            </a:r>
            <a:r>
              <a:rPr lang="ko-KR" altLang="en-US">
                <a:latin typeface="고양일산 R"/>
                <a:ea typeface="고양일산 R"/>
              </a:rPr>
              <a:t>이 많습니다.</a:t>
            </a: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en-US" altLang="ko-KR">
                <a:latin typeface="고양일산 R"/>
                <a:ea typeface="+mn-lt"/>
              </a:rPr>
              <a:t>-</a:t>
            </a:r>
            <a:r>
              <a:rPr lang="ko-KR">
                <a:latin typeface="고양일산 R"/>
                <a:ea typeface="고양일산 R"/>
              </a:rPr>
              <a:t>다문화가족에 대한 금융교육은 대상자 구분이 없이 </a:t>
            </a:r>
            <a:r>
              <a:rPr lang="ko-KR" b="1">
                <a:latin typeface="고양일산 R"/>
                <a:ea typeface="고양일산 R"/>
              </a:rPr>
              <a:t>포괄적인</a:t>
            </a:r>
            <a:r>
              <a:rPr lang="ko-KR">
                <a:latin typeface="고양일산 R"/>
                <a:ea typeface="고양일산 R"/>
              </a:rPr>
              <a:t> 대상으로만 진행된다는 미흡함이 </a:t>
            </a:r>
            <a:r>
              <a:rPr lang="ko-KR" altLang="en-US">
                <a:latin typeface="고양일산 R"/>
                <a:ea typeface="고양일산 R"/>
              </a:rPr>
              <a:t>있습니다</a:t>
            </a:r>
            <a:r>
              <a:rPr lang="en-US" altLang="ko-KR">
                <a:latin typeface="고양일산 R"/>
                <a:ea typeface="+mn-lt"/>
              </a:rPr>
              <a:t>.</a:t>
            </a:r>
            <a:r>
              <a:rPr lang="ko-KR">
                <a:latin typeface="고양일산 R"/>
                <a:ea typeface="고양일산 R"/>
              </a:rPr>
              <a:t> 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ko-KR" altLang="en-US">
              <a:latin typeface="고양일산 R"/>
              <a:ea typeface="고양일산 R"/>
            </a:endParaRPr>
          </a:p>
          <a:p>
            <a:r>
              <a:rPr lang="ko-KR" altLang="en-US">
                <a:latin typeface="고양일산 R"/>
                <a:ea typeface="고양일산 R"/>
              </a:rPr>
              <a:t>-</a:t>
            </a:r>
            <a:r>
              <a:rPr lang="ko-KR">
                <a:latin typeface="고양일산 R"/>
                <a:ea typeface="고양일산 R"/>
                <a:cs typeface="+mn-lt"/>
              </a:rPr>
              <a:t>바쁜 </a:t>
            </a:r>
            <a:r>
              <a:rPr lang="ko-KR" altLang="en-US">
                <a:latin typeface="고양일산 R"/>
                <a:ea typeface="고양일산 R"/>
                <a:cs typeface="+mn-lt"/>
              </a:rPr>
              <a:t>생업 등으로</a:t>
            </a:r>
            <a:r>
              <a:rPr lang="ko-KR">
                <a:latin typeface="고양일산 R"/>
                <a:ea typeface="고양일산 R"/>
                <a:cs typeface="+mn-lt"/>
              </a:rPr>
              <a:t> </a:t>
            </a:r>
            <a:r>
              <a:rPr lang="ko-KR" b="1">
                <a:latin typeface="고양일산 R"/>
                <a:ea typeface="고양일산 R"/>
                <a:cs typeface="+mn-lt"/>
              </a:rPr>
              <a:t>실생활</a:t>
            </a:r>
            <a:r>
              <a:rPr lang="ko-KR">
                <a:latin typeface="고양일산 R"/>
                <a:ea typeface="고양일산 R"/>
                <a:cs typeface="+mn-lt"/>
              </a:rPr>
              <a:t>에서 쉽게 금융교육을 접하기 </a:t>
            </a:r>
            <a:r>
              <a:rPr lang="ko-KR" b="1">
                <a:latin typeface="고양일산 R"/>
                <a:ea typeface="고양일산 R"/>
                <a:cs typeface="+mn-lt"/>
              </a:rPr>
              <a:t>어렵</a:t>
            </a:r>
            <a:r>
              <a:rPr lang="ko-KR">
                <a:latin typeface="고양일산 R"/>
                <a:ea typeface="고양일산 R"/>
                <a:cs typeface="+mn-lt"/>
              </a:rPr>
              <a:t>습니다</a:t>
            </a:r>
            <a:r>
              <a:rPr lang="en-US" altLang="ko-KR">
                <a:latin typeface="고양일산 R"/>
                <a:ea typeface="+mn-lt"/>
                <a:cs typeface="+mn-lt"/>
              </a:rPr>
              <a:t>.</a:t>
            </a:r>
            <a:endParaRPr lang="ko-KR">
              <a:latin typeface="고양일산 R"/>
              <a:ea typeface="고양일산 R"/>
              <a:cs typeface="+mn-lt"/>
            </a:endParaRPr>
          </a:p>
          <a:p>
            <a:endParaRPr lang="en-US" altLang="ko-KR">
              <a:latin typeface="고양일산 R"/>
              <a:ea typeface="+mn-lt"/>
              <a:cs typeface="+mn-lt"/>
            </a:endParaRPr>
          </a:p>
          <a:p>
            <a:r>
              <a:rPr lang="en-US" altLang="ko-KR">
                <a:latin typeface="고양일산 R"/>
                <a:ea typeface="+mn-lt"/>
                <a:cs typeface="+mn-lt"/>
              </a:rPr>
              <a:t>-</a:t>
            </a:r>
            <a:r>
              <a:rPr lang="ko-KR">
                <a:latin typeface="고양일산 R"/>
                <a:ea typeface="고양일산 R"/>
                <a:cs typeface="+mn-lt"/>
              </a:rPr>
              <a:t>다문화가정은 금융소비자 교육의 주요대상에서 </a:t>
            </a:r>
            <a:r>
              <a:rPr lang="ko-KR" altLang="en-US" b="1">
                <a:latin typeface="고양일산 R"/>
                <a:ea typeface="고양일산 R"/>
                <a:cs typeface="+mn-lt"/>
              </a:rPr>
              <a:t>소외</a:t>
            </a:r>
            <a:r>
              <a:rPr lang="ko-KR" altLang="en-US">
                <a:latin typeface="고양일산 R"/>
                <a:ea typeface="고양일산 R"/>
                <a:cs typeface="+mn-lt"/>
              </a:rPr>
              <a:t>되어왔습니다</a:t>
            </a:r>
            <a:r>
              <a:rPr lang="en-US" altLang="ko-KR">
                <a:latin typeface="고양일산 R"/>
                <a:ea typeface="+mn-lt"/>
                <a:cs typeface="+mn-lt"/>
              </a:rPr>
              <a:t>.</a:t>
            </a:r>
            <a:endParaRPr lang="ko-KR" altLang="en-US">
              <a:latin typeface="고양일산 R"/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7CB16A-2B48-4E3A-8765-43DD36CE0D02}"/>
              </a:ext>
            </a:extLst>
          </p:cNvPr>
          <p:cNvSpPr txBox="1"/>
          <p:nvPr/>
        </p:nvSpPr>
        <p:spPr>
          <a:xfrm>
            <a:off x="1350660" y="406928"/>
            <a:ext cx="465245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  <a:cs typeface="+mn-lt"/>
              </a:rPr>
              <a:t>현황 및 한계점</a:t>
            </a:r>
            <a:endParaRPr lang="ko-KR" altLang="en-US" sz="3600">
              <a:latin typeface="고양덕양 B"/>
              <a:ea typeface="고양덕양 B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18F900-7F0A-4FC4-AC44-8F83EB3D8969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651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F352371B-A71D-416D-992B-796A500306A9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AA72EF1-7101-4CFD-ACA8-789E388138A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5E0B9B-1907-49F9-9328-F2D4F8748901}"/>
              </a:ext>
            </a:extLst>
          </p:cNvPr>
          <p:cNvSpPr txBox="1"/>
          <p:nvPr/>
        </p:nvSpPr>
        <p:spPr>
          <a:xfrm>
            <a:off x="1370007" y="394963"/>
            <a:ext cx="55220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0E32FD02-24BE-4023-BA61-D22ED55099C9}"/>
              </a:ext>
            </a:extLst>
          </p:cNvPr>
          <p:cNvGrpSpPr/>
          <p:nvPr/>
        </p:nvGrpSpPr>
        <p:grpSpPr>
          <a:xfrm>
            <a:off x="9255654" y="1212442"/>
            <a:ext cx="2812730" cy="2581669"/>
            <a:chOff x="836247" y="4998855"/>
            <a:chExt cx="1575401" cy="155581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8F1D612D-DFDB-4D1D-BC21-F925E8AF9B23}"/>
                </a:ext>
              </a:extLst>
            </p:cNvPr>
            <p:cNvSpPr/>
            <p:nvPr/>
          </p:nvSpPr>
          <p:spPr>
            <a:xfrm>
              <a:off x="836247" y="4998855"/>
              <a:ext cx="1530978" cy="1555816"/>
            </a:xfrm>
            <a:prstGeom prst="ellipse">
              <a:avLst/>
            </a:prstGeom>
            <a:noFill/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고양일산 R"/>
                <a:ea typeface="고양일산 R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CB4D929-9715-4955-9092-DC4400A0C531}"/>
                </a:ext>
              </a:extLst>
            </p:cNvPr>
            <p:cNvSpPr txBox="1"/>
            <p:nvPr/>
          </p:nvSpPr>
          <p:spPr>
            <a:xfrm>
              <a:off x="976261" y="5658569"/>
              <a:ext cx="1435387" cy="241122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 sz="2000" b="1" dirty="0">
                  <a:latin typeface="고양일산 R"/>
                  <a:ea typeface="고양일산 R"/>
                </a:rPr>
                <a:t>4. 다양한 기능 제공</a:t>
              </a:r>
              <a:r>
                <a:rPr lang="ko-KR" altLang="en-US" b="1" dirty="0">
                  <a:latin typeface="고양일산 R"/>
                  <a:ea typeface="고양일산 R"/>
                </a:rPr>
                <a:t>  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11C83B6-6EE2-46A4-9ABE-5EAC55B8A6F8}"/>
              </a:ext>
            </a:extLst>
          </p:cNvPr>
          <p:cNvGrpSpPr/>
          <p:nvPr/>
        </p:nvGrpSpPr>
        <p:grpSpPr>
          <a:xfrm>
            <a:off x="528039" y="1150418"/>
            <a:ext cx="5217997" cy="2497457"/>
            <a:chOff x="-778166" y="4860643"/>
            <a:chExt cx="3014303" cy="1555816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ABAC872C-455A-446C-9954-93D589498D7E}"/>
                </a:ext>
              </a:extLst>
            </p:cNvPr>
            <p:cNvSpPr/>
            <p:nvPr/>
          </p:nvSpPr>
          <p:spPr>
            <a:xfrm>
              <a:off x="705159" y="4860643"/>
              <a:ext cx="1530978" cy="1555816"/>
            </a:xfrm>
            <a:prstGeom prst="ellipse">
              <a:avLst/>
            </a:prstGeom>
            <a:noFill/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고양일산 R"/>
                <a:ea typeface="고양일산 R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0E9E237-1CD9-478B-88BA-6EAB90C1E161}"/>
                </a:ext>
              </a:extLst>
            </p:cNvPr>
            <p:cNvSpPr txBox="1"/>
            <p:nvPr/>
          </p:nvSpPr>
          <p:spPr>
            <a:xfrm>
              <a:off x="-778166" y="5514484"/>
              <a:ext cx="1284030" cy="249253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 sz="2000" b="1" dirty="0">
                  <a:latin typeface="고양일산 R"/>
                  <a:ea typeface="고양일산 R"/>
                </a:rPr>
                <a:t>1. 지속적인 학습</a:t>
              </a:r>
              <a:endParaRPr lang="ko-KR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9F543521-C034-4816-A446-FBBFFC2781C2}"/>
              </a:ext>
            </a:extLst>
          </p:cNvPr>
          <p:cNvGrpSpPr/>
          <p:nvPr/>
        </p:nvGrpSpPr>
        <p:grpSpPr>
          <a:xfrm>
            <a:off x="120681" y="1212441"/>
            <a:ext cx="5636138" cy="2497457"/>
            <a:chOff x="705159" y="4860643"/>
            <a:chExt cx="3272781" cy="1555816"/>
          </a:xfrm>
        </p:grpSpPr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3EF02308-3A89-43EA-8CF5-26D81B8C50D2}"/>
                </a:ext>
              </a:extLst>
            </p:cNvPr>
            <p:cNvSpPr/>
            <p:nvPr/>
          </p:nvSpPr>
          <p:spPr>
            <a:xfrm>
              <a:off x="705159" y="4860643"/>
              <a:ext cx="1530978" cy="1555816"/>
            </a:xfrm>
            <a:prstGeom prst="ellipse">
              <a:avLst/>
            </a:prstGeom>
            <a:noFill/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고양일산 R"/>
                <a:ea typeface="고양일산 R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F40C245-9C66-4D34-A1B1-639C43098740}"/>
                </a:ext>
              </a:extLst>
            </p:cNvPr>
            <p:cNvSpPr txBox="1"/>
            <p:nvPr/>
          </p:nvSpPr>
          <p:spPr>
            <a:xfrm>
              <a:off x="2693910" y="5474944"/>
              <a:ext cx="1284030" cy="24925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 sz="2000" b="1" dirty="0">
                  <a:latin typeface="고양일산 R"/>
                  <a:ea typeface="고양일산 R"/>
                </a:rPr>
                <a:t>2. 수준별 교육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50571D-855F-45C3-8F11-888F573D8911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67C2E319-B354-4348-8F22-C458C0D29B13}"/>
              </a:ext>
            </a:extLst>
          </p:cNvPr>
          <p:cNvSpPr/>
          <p:nvPr/>
        </p:nvSpPr>
        <p:spPr>
          <a:xfrm>
            <a:off x="765916" y="5270853"/>
            <a:ext cx="10655654" cy="1178493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b="1" dirty="0">
                <a:solidFill>
                  <a:srgbClr val="262626"/>
                </a:solidFill>
                <a:latin typeface="Segoe UI"/>
                <a:ea typeface="고양일산 R"/>
                <a:cs typeface="Segoe UI"/>
              </a:rPr>
              <a:t>앞에서의 한계점들을 해결하기위해 북악금융회에서는 </a:t>
            </a:r>
            <a:r>
              <a:rPr lang="ko-KR" dirty="0">
                <a:latin typeface="Segoe UI"/>
                <a:ea typeface="고양일산 R"/>
                <a:cs typeface="Segoe UI"/>
              </a:rPr>
              <a:t>​</a:t>
            </a:r>
          </a:p>
          <a:p>
            <a:pPr algn="ctr" rtl="0"/>
            <a:r>
              <a:rPr lang="ko-KR" b="1" dirty="0">
                <a:solidFill>
                  <a:srgbClr val="262626"/>
                </a:solidFill>
                <a:latin typeface="Segoe UI"/>
                <a:ea typeface="고양일산 R"/>
                <a:cs typeface="Segoe UI"/>
              </a:rPr>
              <a:t>다문화 금융 교육 어플을 구상했습니다. </a:t>
            </a:r>
            <a:r>
              <a:rPr lang="ko-KR" dirty="0">
                <a:latin typeface="Segoe UI"/>
                <a:ea typeface="고양일산 R"/>
                <a:cs typeface="Segoe UI"/>
              </a:rPr>
              <a:t>​</a:t>
            </a:r>
          </a:p>
          <a:p>
            <a:pPr algn="ctr" rtl="0"/>
            <a:r>
              <a:rPr lang="ko-KR" b="1" dirty="0">
                <a:solidFill>
                  <a:srgbClr val="262626"/>
                </a:solidFill>
                <a:latin typeface="Segoe UI"/>
                <a:ea typeface="고양일산 R"/>
                <a:cs typeface="Segoe UI"/>
              </a:rPr>
              <a:t>어플의 주요 목표는 </a:t>
            </a:r>
            <a:r>
              <a:rPr lang="en-US" altLang="ko-KR" b="1" dirty="0">
                <a:solidFill>
                  <a:srgbClr val="262626"/>
                </a:solidFill>
                <a:latin typeface="Segoe UI"/>
                <a:ea typeface="고양일산 R"/>
                <a:cs typeface="Segoe UI"/>
              </a:rPr>
              <a:t>4</a:t>
            </a:r>
            <a:r>
              <a:rPr lang="ko-KR" b="1" dirty="0">
                <a:solidFill>
                  <a:srgbClr val="262626"/>
                </a:solidFill>
                <a:latin typeface="Segoe UI"/>
                <a:ea typeface="고양일산 R"/>
                <a:cs typeface="Segoe UI"/>
              </a:rPr>
              <a:t>가지가 있습니다.</a:t>
            </a:r>
            <a:endParaRPr lang="ko-KR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DBA2C3B2-F41E-4E0C-9C9F-DF12F9A97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4284" y="3966121"/>
            <a:ext cx="1161463" cy="1178493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D1ED5E16-5B4F-4949-8184-CDD3E9345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618" y="3858168"/>
            <a:ext cx="1296497" cy="1304734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A59681C5-71F9-4CE8-91AB-739202E66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374" y="3934263"/>
            <a:ext cx="1198318" cy="123106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C5FCEB2A-7C20-43EB-816C-C06AC955374E}"/>
              </a:ext>
            </a:extLst>
          </p:cNvPr>
          <p:cNvGrpSpPr/>
          <p:nvPr/>
        </p:nvGrpSpPr>
        <p:grpSpPr>
          <a:xfrm>
            <a:off x="6189932" y="1150418"/>
            <a:ext cx="2949983" cy="2581669"/>
            <a:chOff x="836247" y="4998855"/>
            <a:chExt cx="1652276" cy="1555816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17448D8-3BE3-4DB2-8EDE-0F7C036DFF7A}"/>
                </a:ext>
              </a:extLst>
            </p:cNvPr>
            <p:cNvSpPr/>
            <p:nvPr/>
          </p:nvSpPr>
          <p:spPr>
            <a:xfrm>
              <a:off x="836247" y="4998855"/>
              <a:ext cx="1530978" cy="1555816"/>
            </a:xfrm>
            <a:prstGeom prst="ellipse">
              <a:avLst/>
            </a:prstGeom>
            <a:noFill/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고양일산 R"/>
                <a:ea typeface="고양일산 R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F457800-0925-4BE2-B6C7-B2BA827CC58B}"/>
                </a:ext>
              </a:extLst>
            </p:cNvPr>
            <p:cNvSpPr txBox="1"/>
            <p:nvPr/>
          </p:nvSpPr>
          <p:spPr>
            <a:xfrm>
              <a:off x="1053136" y="5658569"/>
              <a:ext cx="1435387" cy="241122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 sz="2000" b="1" dirty="0">
                  <a:latin typeface="고양일산 R"/>
                  <a:ea typeface="고양일산 R"/>
                </a:rPr>
                <a:t>3. 쉽고 빠른 접근</a:t>
              </a:r>
              <a:r>
                <a:rPr lang="ko-KR" altLang="en-US" b="1" dirty="0">
                  <a:latin typeface="고양일산 R"/>
                  <a:ea typeface="고양일산 R"/>
                </a:rPr>
                <a:t>  </a:t>
              </a:r>
            </a:p>
          </p:txBody>
        </p:sp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C1DF4570-4006-4565-82B4-8B872C3083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2959" y="3894868"/>
            <a:ext cx="1290804" cy="129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0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B791ADE-B426-4326-BE28-9FA4E93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3968" y="2559353"/>
            <a:ext cx="4192952" cy="385572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DA399E-F46D-488F-8057-3329D826F64A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고양덕양 B"/>
              <a:ea typeface="고양덕양 B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6959E-D5E4-49A6-84F5-C225EB2491BE}"/>
              </a:ext>
            </a:extLst>
          </p:cNvPr>
          <p:cNvSpPr txBox="1"/>
          <p:nvPr/>
        </p:nvSpPr>
        <p:spPr>
          <a:xfrm>
            <a:off x="1363824" y="404503"/>
            <a:ext cx="7043600" cy="8771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300">
                <a:latin typeface="고양덕양 B"/>
                <a:ea typeface="고양덕양 B"/>
              </a:rPr>
              <a:t>해결방안-언어선택, 회원가입</a:t>
            </a:r>
            <a:br>
              <a:rPr lang="en-US" altLang="ko-KR" sz="3600">
                <a:latin typeface="고양덕양 B"/>
                <a:ea typeface="고양덕양 B"/>
              </a:rPr>
            </a:br>
            <a:endParaRPr lang="en-US" altLang="ko-KR">
              <a:latin typeface="고양덕양 B"/>
              <a:ea typeface="고양덕양 B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B6C0CE-C07D-482C-B8B8-F64275792D9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>
              <a:latin typeface="고양일산 R"/>
              <a:ea typeface="고양일산 R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05A82007-F4E9-4479-ADC8-AC0871C20381}"/>
              </a:ext>
            </a:extLst>
          </p:cNvPr>
          <p:cNvSpPr/>
          <p:nvPr/>
        </p:nvSpPr>
        <p:spPr>
          <a:xfrm>
            <a:off x="2930871" y="1575591"/>
            <a:ext cx="3001006" cy="1431828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어플 다운로드 후</a:t>
            </a:r>
            <a:endParaRPr lang="ko-KR" altLang="en-US" sz="2000" b="0">
              <a:effectLst/>
              <a:latin typeface="고양일산 R"/>
              <a:ea typeface="고양일산 R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처음 접속하면</a:t>
            </a:r>
            <a:endParaRPr lang="ko-KR" altLang="en-US" sz="2000" b="0">
              <a:effectLst/>
              <a:latin typeface="고양일산 R"/>
              <a:ea typeface="고양일산 R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0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언어 선택</a:t>
            </a: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 화면이</a:t>
            </a:r>
            <a:endParaRPr lang="ko-KR" altLang="en-US" sz="2000" b="0">
              <a:effectLst/>
              <a:latin typeface="고양일산 R"/>
              <a:ea typeface="고양일산 R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제시됩니다</a:t>
            </a:r>
            <a:r>
              <a:rPr lang="en-US" altLang="ko-KR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.</a:t>
            </a:r>
            <a:endParaRPr lang="ko-KR" altLang="en-US" sz="2000" b="0">
              <a:effectLst/>
              <a:latin typeface="고양일산 R"/>
              <a:ea typeface="고양일산 R"/>
            </a:endParaRPr>
          </a:p>
        </p:txBody>
      </p:sp>
      <p:sp>
        <p:nvSpPr>
          <p:cNvPr id="17" name="모서리가 둥근 직사각형 2">
            <a:extLst>
              <a:ext uri="{FF2B5EF4-FFF2-40B4-BE49-F238E27FC236}">
                <a16:creationId xmlns:a16="http://schemas.microsoft.com/office/drawing/2014/main" id="{038CE3D8-AF64-4F09-AE1C-C03B5459596D}"/>
              </a:ext>
            </a:extLst>
          </p:cNvPr>
          <p:cNvSpPr/>
          <p:nvPr/>
        </p:nvSpPr>
        <p:spPr>
          <a:xfrm>
            <a:off x="8920547" y="1575039"/>
            <a:ext cx="3001006" cy="1480674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자신이 선택한 언어로</a:t>
            </a:r>
            <a:r>
              <a:rPr lang="ko-KR" altLang="en-US" sz="20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endParaRPr lang="ko-KR" altLang="en-US">
              <a:solidFill>
                <a:srgbClr val="FFFFFF"/>
              </a:solidFill>
              <a:latin typeface="고양일산 R"/>
              <a:ea typeface="고양일산 R"/>
            </a:endParaRPr>
          </a:p>
          <a:p>
            <a:pPr algn="ctr"/>
            <a:r>
              <a:rPr lang="ko-KR" altLang="en-US" sz="20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회원가입</a:t>
            </a: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 및 </a:t>
            </a:r>
            <a:r>
              <a:rPr lang="ko-KR" altLang="en-US" sz="20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로그인</a:t>
            </a: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이</a:t>
            </a:r>
            <a:r>
              <a:rPr lang="ko-KR" altLang="en-US" sz="20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endParaRPr lang="ko-KR" altLang="en-US">
              <a:solidFill>
                <a:srgbClr val="FFFFFF"/>
              </a:solidFill>
              <a:latin typeface="고양일산 R"/>
              <a:ea typeface="고양일산 R"/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진행됩니다</a:t>
            </a:r>
            <a:r>
              <a:rPr lang="en-US" altLang="ko-KR" sz="20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.</a:t>
            </a:r>
            <a:endParaRPr lang="ko-KR" altLang="en-US">
              <a:latin typeface="고양일산 R"/>
              <a:ea typeface="고양일산 R"/>
            </a:endParaRPr>
          </a:p>
        </p:txBody>
      </p:sp>
      <p:sp>
        <p:nvSpPr>
          <p:cNvPr id="29" name="Arrow: Right 8">
            <a:extLst>
              <a:ext uri="{FF2B5EF4-FFF2-40B4-BE49-F238E27FC236}">
                <a16:creationId xmlns:a16="http://schemas.microsoft.com/office/drawing/2014/main" id="{B6822A84-56D9-44FE-87F1-92E706FC05D8}"/>
              </a:ext>
            </a:extLst>
          </p:cNvPr>
          <p:cNvSpPr/>
          <p:nvPr/>
        </p:nvSpPr>
        <p:spPr>
          <a:xfrm>
            <a:off x="3083271" y="4870178"/>
            <a:ext cx="2848606" cy="53929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고양일산 R"/>
              <a:ea typeface="고양일산 R"/>
            </a:endParaRPr>
          </a:p>
        </p:txBody>
      </p:sp>
      <p:pic>
        <p:nvPicPr>
          <p:cNvPr id="3" name="그림 28">
            <a:extLst>
              <a:ext uri="{FF2B5EF4-FFF2-40B4-BE49-F238E27FC236}">
                <a16:creationId xmlns:a16="http://schemas.microsoft.com/office/drawing/2014/main" id="{1BC9B6C8-DE3B-470F-9AE3-DEC6369AE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7243" y="1574098"/>
            <a:ext cx="5066733" cy="50954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CA9F59-D36B-482E-95F0-0ABE3F165EDA}"/>
              </a:ext>
            </a:extLst>
          </p:cNvPr>
          <p:cNvSpPr txBox="1"/>
          <p:nvPr/>
        </p:nvSpPr>
        <p:spPr>
          <a:xfrm>
            <a:off x="8876268" y="5778468"/>
            <a:ext cx="349542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500">
                <a:latin typeface="고양일산 R"/>
                <a:ea typeface="고양일산 R"/>
              </a:rPr>
              <a:t>회원가입 후 이용 가이드 팝업이 뜨며 </a:t>
            </a:r>
            <a:endParaRPr lang="ko-KR" altLang="en-US">
              <a:solidFill>
                <a:srgbClr val="000000"/>
              </a:solidFill>
              <a:latin typeface="고양일산 R"/>
              <a:ea typeface="고양일산 R"/>
            </a:endParaRPr>
          </a:p>
          <a:p>
            <a:r>
              <a:rPr lang="en-US" sz="1500" b="1" err="1">
                <a:solidFill>
                  <a:srgbClr val="E3B900"/>
                </a:solidFill>
                <a:latin typeface="고양일산 R"/>
                <a:ea typeface="고양일산 R"/>
              </a:rPr>
              <a:t>Npc</a:t>
            </a:r>
            <a:r>
              <a:rPr lang="en-US" sz="1500" b="1">
                <a:solidFill>
                  <a:srgbClr val="E3B900"/>
                </a:solidFill>
                <a:latin typeface="고양일산 R"/>
                <a:ea typeface="고양일산 R"/>
              </a:rPr>
              <a:t> </a:t>
            </a:r>
            <a:r>
              <a:rPr lang="ko-KR" altLang="en-US" sz="1500" b="1">
                <a:solidFill>
                  <a:srgbClr val="E3B900"/>
                </a:solidFill>
                <a:latin typeface="고양일산 R"/>
                <a:ea typeface="고양일산 R"/>
              </a:rPr>
              <a:t>기능</a:t>
            </a:r>
            <a:r>
              <a:rPr lang="ko-KR" altLang="en-US" sz="1500">
                <a:latin typeface="고양일산 R"/>
                <a:ea typeface="고양일산 R"/>
              </a:rPr>
              <a:t>을 통하여 사용자들이 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 sz="1500">
                <a:latin typeface="고양일산 R"/>
                <a:ea typeface="고양일산 R"/>
              </a:rPr>
              <a:t>어플의 전반적인 기능을 숙지할 </a:t>
            </a:r>
            <a:endParaRPr lang="ko-KR">
              <a:latin typeface="고양일산 R"/>
              <a:ea typeface="고양일산 R"/>
            </a:endParaRPr>
          </a:p>
          <a:p>
            <a:r>
              <a:rPr lang="ko-KR" altLang="en-US" sz="1500">
                <a:latin typeface="고양일산 R"/>
                <a:ea typeface="고양일산 R"/>
              </a:rPr>
              <a:t>수 있도록 합니다. </a:t>
            </a:r>
            <a:endParaRPr lang="ko-KR">
              <a:latin typeface="고양일산 R"/>
              <a:ea typeface="고양일산 R"/>
            </a:endParaRPr>
          </a:p>
        </p:txBody>
      </p:sp>
      <p:pic>
        <p:nvPicPr>
          <p:cNvPr id="7" name="Picture 13" descr="텍스트이(가) 표시된 사진&#10;&#10;자동 생성된 설명">
            <a:extLst>
              <a:ext uri="{FF2B5EF4-FFF2-40B4-BE49-F238E27FC236}">
                <a16:creationId xmlns:a16="http://schemas.microsoft.com/office/drawing/2014/main" id="{88C96A03-F6F8-4B3F-9230-C7C7AB50B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8257" y="4035217"/>
            <a:ext cx="842603" cy="1408585"/>
          </a:xfrm>
          <a:prstGeom prst="rect">
            <a:avLst/>
          </a:prstGeom>
        </p:spPr>
      </p:pic>
      <p:pic>
        <p:nvPicPr>
          <p:cNvPr id="19" name="그림 20" descr="실루엣이(가) 표시된 사진&#10;&#10;자동 생성된 설명">
            <a:extLst>
              <a:ext uri="{FF2B5EF4-FFF2-40B4-BE49-F238E27FC236}">
                <a16:creationId xmlns:a16="http://schemas.microsoft.com/office/drawing/2014/main" id="{7398FAD5-FCC6-4157-B1B3-67DB13D6F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9547084" y="3432473"/>
            <a:ext cx="2960914" cy="25303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925AEE6-8E47-4913-9068-AEB425B22AF6}"/>
              </a:ext>
            </a:extLst>
          </p:cNvPr>
          <p:cNvSpPr txBox="1"/>
          <p:nvPr/>
        </p:nvSpPr>
        <p:spPr>
          <a:xfrm>
            <a:off x="10291931" y="4535529"/>
            <a:ext cx="163043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고양일산 R"/>
                <a:ea typeface="고양일산 R"/>
              </a:rPr>
              <a:t>금융테스트를 진행해주세요.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ACBB01-622B-4681-9044-1E9FBF861F79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pic>
        <p:nvPicPr>
          <p:cNvPr id="5" name="그림 10">
            <a:extLst>
              <a:ext uri="{FF2B5EF4-FFF2-40B4-BE49-F238E27FC236}">
                <a16:creationId xmlns:a16="http://schemas.microsoft.com/office/drawing/2014/main" id="{CDA979BD-4904-4424-B8A5-132B5EB1F3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0098" y="1490331"/>
            <a:ext cx="5232990" cy="52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4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3">
            <a:extLst>
              <a:ext uri="{FF2B5EF4-FFF2-40B4-BE49-F238E27FC236}">
                <a16:creationId xmlns:a16="http://schemas.microsoft.com/office/drawing/2014/main" id="{34308FE1-A261-4613-B9DE-1949379D7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8971" y="1541929"/>
            <a:ext cx="4964934" cy="501083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9B78595-824C-4B4D-A9A5-2F95A808F5EA}"/>
              </a:ext>
            </a:extLst>
          </p:cNvPr>
          <p:cNvSpPr/>
          <p:nvPr/>
        </p:nvSpPr>
        <p:spPr>
          <a:xfrm>
            <a:off x="0" y="-1"/>
            <a:ext cx="1185646" cy="1045029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2814D93-8B40-4CC3-AA91-9A200D7FB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7" y="1537853"/>
            <a:ext cx="5021243" cy="5021243"/>
          </a:xfrm>
          <a:prstGeom prst="rect">
            <a:avLst/>
          </a:prstGeom>
        </p:spPr>
      </p:pic>
      <p:sp>
        <p:nvSpPr>
          <p:cNvPr id="27" name="모서리가 둥근 직사각형 2">
            <a:extLst>
              <a:ext uri="{FF2B5EF4-FFF2-40B4-BE49-F238E27FC236}">
                <a16:creationId xmlns:a16="http://schemas.microsoft.com/office/drawing/2014/main" id="{49970332-8BB8-4C82-9C0F-2D0A28D58B0C}"/>
              </a:ext>
            </a:extLst>
          </p:cNvPr>
          <p:cNvSpPr/>
          <p:nvPr/>
        </p:nvSpPr>
        <p:spPr>
          <a:xfrm>
            <a:off x="2819629" y="1535886"/>
            <a:ext cx="3333158" cy="2871992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로그인 후 홈화면으로 이동되며 </a:t>
            </a:r>
            <a:r>
              <a:rPr lang="ko-KR" altLang="en-US" sz="18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주요기능</a:t>
            </a: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이 제시됩니다</a:t>
            </a:r>
            <a:r>
              <a:rPr lang="en-US" altLang="ko-KR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. </a:t>
            </a:r>
            <a:endParaRPr lang="ko-KR" altLang="en-US" b="0">
              <a:effectLst/>
              <a:latin typeface="고양일산 R"/>
              <a:ea typeface="고양일산 R"/>
            </a:endParaRPr>
          </a:p>
          <a:p>
            <a:br>
              <a:rPr lang="ko-KR" altLang="en-US" b="0">
                <a:effectLst/>
                <a:latin typeface="고양일산 R"/>
                <a:ea typeface="고양일산 R"/>
              </a:rPr>
            </a:b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단</a:t>
            </a:r>
            <a:r>
              <a:rPr lang="en-US" altLang="ko-KR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, </a:t>
            </a: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프로필 아이콘을 선택한 후 </a:t>
            </a:r>
            <a:r>
              <a:rPr lang="ko-KR" altLang="en-US" sz="18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금융테스트</a:t>
            </a: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를 </a:t>
            </a:r>
            <a:r>
              <a:rPr lang="ko-KR" altLang="en-US" b="1">
                <a:solidFill>
                  <a:srgbClr val="000000"/>
                </a:solidFill>
                <a:latin typeface="고양일산 R"/>
                <a:ea typeface="고양일산 R"/>
              </a:rPr>
              <a:t>응시</a:t>
            </a:r>
            <a:r>
              <a:rPr lang="ko-KR" altLang="en-US">
                <a:solidFill>
                  <a:srgbClr val="000000"/>
                </a:solidFill>
                <a:latin typeface="고양일산 R"/>
                <a:ea typeface="고양일산 R"/>
              </a:rPr>
              <a:t>해야 </a:t>
            </a:r>
            <a:endParaRPr lang="ko-KR">
              <a:solidFill>
                <a:srgbClr val="FFFFFF"/>
              </a:solidFill>
              <a:latin typeface="고양일산 R"/>
              <a:ea typeface="고양일산 R"/>
            </a:endParaRPr>
          </a:p>
          <a:p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주요기능을 이용할 수</a:t>
            </a:r>
            <a:r>
              <a:rPr lang="ko-KR" altLang="en-US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endParaRPr lang="ko-KR">
              <a:solidFill>
                <a:srgbClr val="FFFFFF"/>
              </a:solidFill>
              <a:latin typeface="고양일산 R"/>
              <a:ea typeface="고양일산 R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있습니다</a:t>
            </a:r>
            <a:r>
              <a:rPr lang="en-US" altLang="ko-KR" sz="18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.</a:t>
            </a:r>
            <a:endParaRPr lang="ko-KR">
              <a:latin typeface="고양일산 R"/>
              <a:ea typeface="고양일산 R"/>
            </a:endParaRPr>
          </a:p>
        </p:txBody>
      </p:sp>
      <p:sp>
        <p:nvSpPr>
          <p:cNvPr id="28" name="모서리가 둥근 직사각형 2">
            <a:extLst>
              <a:ext uri="{FF2B5EF4-FFF2-40B4-BE49-F238E27FC236}">
                <a16:creationId xmlns:a16="http://schemas.microsoft.com/office/drawing/2014/main" id="{9D7711E4-9130-4860-BB91-E54E4C5CC3D5}"/>
              </a:ext>
            </a:extLst>
          </p:cNvPr>
          <p:cNvSpPr/>
          <p:nvPr/>
        </p:nvSpPr>
        <p:spPr>
          <a:xfrm>
            <a:off x="8912425" y="1531039"/>
            <a:ext cx="3128100" cy="4941308"/>
          </a:xfrm>
          <a:prstGeom prst="roundRect">
            <a:avLst>
              <a:gd name="adj" fmla="val 110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br>
              <a:rPr lang="ko-KR" altLang="en-US" b="0">
                <a:effectLst/>
                <a:latin typeface="고양일산 R"/>
                <a:ea typeface="고양일산 R"/>
              </a:rPr>
            </a:br>
            <a:endParaRPr lang="ko-KR" sz="1600">
              <a:latin typeface="고양일산 R"/>
              <a:ea typeface="고양일산 R"/>
            </a:endParaRPr>
          </a:p>
          <a:p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총 </a:t>
            </a:r>
            <a:r>
              <a:rPr lang="en-US" altLang="ko-KR" sz="16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20</a:t>
            </a:r>
            <a:r>
              <a:rPr lang="ko-KR" altLang="en-US" sz="16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문제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로 구성되어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 있습니다.</a:t>
            </a:r>
            <a:endParaRPr lang="ko-KR" altLang="en-US" sz="1600">
              <a:solidFill>
                <a:srgbClr val="FFFFFF"/>
              </a:solidFill>
              <a:latin typeface="고양일산 R"/>
              <a:ea typeface="고양일산 R"/>
            </a:endParaRPr>
          </a:p>
          <a:p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문제</a:t>
            </a:r>
            <a:r>
              <a:rPr lang="en-US" altLang="ko-KR" sz="16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구성은</a:t>
            </a:r>
            <a:endParaRPr lang="en-US" altLang="ko-KR" sz="1600">
              <a:solidFill>
                <a:srgbClr val="000000"/>
              </a:solidFill>
              <a:latin typeface="고양일산 R"/>
              <a:ea typeface="고양일산 R"/>
              <a:cs typeface="+mn-lt"/>
            </a:endParaRPr>
          </a:p>
          <a:p>
            <a:r>
              <a:rPr lang="ko-KR" altLang="en-US" sz="1600" b="1">
                <a:solidFill>
                  <a:srgbClr val="000000"/>
                </a:solidFill>
                <a:latin typeface="고양일산 R"/>
                <a:ea typeface="고양일산 R"/>
              </a:rPr>
              <a:t>쉬움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: 금융자료</a:t>
            </a:r>
            <a:r>
              <a:rPr lang="en-US" altLang="ko-KR" sz="16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및</a:t>
            </a:r>
            <a:r>
              <a:rPr lang="en-US" altLang="ko-KR" sz="16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금융서비스</a:t>
            </a:r>
            <a:endParaRPr lang="en-US" altLang="ko-KR" sz="1600">
              <a:latin typeface="고양일산 R"/>
              <a:ea typeface="고양일산 R"/>
              <a:cs typeface="+mn-lt"/>
            </a:endParaRPr>
          </a:p>
          <a:p>
            <a:r>
              <a:rPr lang="ko-KR" altLang="en-US" sz="1600" b="1">
                <a:solidFill>
                  <a:srgbClr val="000000"/>
                </a:solidFill>
                <a:latin typeface="고양일산 R"/>
                <a:ea typeface="고양일산 R"/>
              </a:rPr>
              <a:t>보통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: 금융 상품</a:t>
            </a:r>
          </a:p>
          <a:p>
            <a:r>
              <a:rPr lang="ko-KR" altLang="en-US" sz="1600" b="1">
                <a:solidFill>
                  <a:srgbClr val="000000"/>
                </a:solidFill>
                <a:latin typeface="고양일산 R"/>
                <a:ea typeface="고양일산 R"/>
              </a:rPr>
              <a:t>어려움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: 금융자산관리</a:t>
            </a:r>
          </a:p>
          <a:p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로 이루어져 있습니다.</a:t>
            </a:r>
          </a:p>
          <a:p>
            <a:endParaRPr lang="ko-KR" altLang="en-US" sz="1600">
              <a:solidFill>
                <a:srgbClr val="000000"/>
              </a:solidFill>
              <a:latin typeface="고양일산 R"/>
              <a:ea typeface="고양일산 R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테스트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 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결과는</a:t>
            </a:r>
            <a:endParaRPr lang="ko-KR" altLang="en-US" sz="1600" b="0">
              <a:effectLst/>
              <a:latin typeface="고양일산 R"/>
              <a:ea typeface="고양일산 R"/>
            </a:endParaRPr>
          </a:p>
          <a:p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0~40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점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: </a:t>
            </a:r>
            <a:r>
              <a:rPr lang="ko-KR" altLang="en-US" sz="16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브론즈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,</a:t>
            </a:r>
            <a:r>
              <a:rPr lang="en-US" altLang="ko-KR" sz="1600">
                <a:solidFill>
                  <a:srgbClr val="000000"/>
                </a:solidFill>
                <a:latin typeface="고양일산 R"/>
                <a:ea typeface="고양일산 R"/>
              </a:rPr>
              <a:t> </a:t>
            </a:r>
            <a:endParaRPr lang="ko-KR" altLang="en-US" sz="1600">
              <a:solidFill>
                <a:srgbClr val="FFFFFF"/>
              </a:solidFill>
              <a:latin typeface="고양일산 R"/>
              <a:ea typeface="고양일산 R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40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점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~70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점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: </a:t>
            </a:r>
            <a:r>
              <a:rPr lang="ko-KR" altLang="en-US" sz="16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실버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,</a:t>
            </a:r>
            <a:endParaRPr lang="ko-KR" altLang="en-US" sz="1600" b="0">
              <a:effectLst/>
              <a:latin typeface="고양일산 R"/>
              <a:ea typeface="고양일산 R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70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점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~100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점</a:t>
            </a:r>
            <a:r>
              <a:rPr lang="en-US" altLang="ko-KR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: </a:t>
            </a:r>
            <a:r>
              <a:rPr lang="ko-KR" altLang="en-US" sz="1600" b="1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골드</a:t>
            </a:r>
            <a:endParaRPr lang="ko-KR" altLang="en-US" sz="1600" b="1">
              <a:effectLst/>
              <a:latin typeface="고양일산 R"/>
              <a:ea typeface="고양일산 R"/>
            </a:endParaRPr>
          </a:p>
          <a:p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의 등급을 </a:t>
            </a:r>
            <a:r>
              <a:rPr lang="ko-KR" altLang="en-US" sz="1600" b="0" i="0" u="none" strike="noStrike" err="1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부여받게</a:t>
            </a:r>
            <a:r>
              <a:rPr lang="ko-KR" altLang="en-US" sz="1600" b="0" i="0" u="none" strike="noStrike">
                <a:solidFill>
                  <a:srgbClr val="000000"/>
                </a:solidFill>
                <a:effectLst/>
                <a:latin typeface="고양일산 R"/>
                <a:ea typeface="고양일산 R"/>
              </a:rPr>
              <a:t> 됩니다</a:t>
            </a:r>
            <a:r>
              <a:rPr lang="ko-KR" altLang="en-US" sz="1600">
                <a:solidFill>
                  <a:srgbClr val="000000"/>
                </a:solidFill>
                <a:latin typeface="고양일산 R"/>
                <a:ea typeface="고양일산 R"/>
              </a:rPr>
              <a:t>.</a:t>
            </a:r>
            <a:endParaRPr lang="ko-KR" altLang="en-US" sz="1600">
              <a:solidFill>
                <a:srgbClr val="FFFFFF"/>
              </a:solidFill>
              <a:latin typeface="고양일산 R"/>
              <a:ea typeface="고양일산 R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931D63-42CF-422D-8015-EF1CDAD4A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451" y="1697546"/>
            <a:ext cx="841337" cy="88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3DC8711-EE59-4FD1-8EF8-8231D45E1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675" y="1691619"/>
            <a:ext cx="875715" cy="90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327293F-E55C-4A9E-B2CD-BA3C321A1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327" y="1644758"/>
            <a:ext cx="988860" cy="934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8">
            <a:extLst>
              <a:ext uri="{FF2B5EF4-FFF2-40B4-BE49-F238E27FC236}">
                <a16:creationId xmlns:a16="http://schemas.microsoft.com/office/drawing/2014/main" id="{10C704A9-53F4-4B5E-96E2-2056EBBCB468}"/>
              </a:ext>
            </a:extLst>
          </p:cNvPr>
          <p:cNvSpPr/>
          <p:nvPr/>
        </p:nvSpPr>
        <p:spPr>
          <a:xfrm rot="20820000">
            <a:off x="1070221" y="5089311"/>
            <a:ext cx="5125423" cy="29141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고양일산 R"/>
              <a:ea typeface="고양일산 R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F845E0-3BCD-4976-B291-25739A94FE38}"/>
              </a:ext>
            </a:extLst>
          </p:cNvPr>
          <p:cNvSpPr/>
          <p:nvPr/>
        </p:nvSpPr>
        <p:spPr>
          <a:xfrm>
            <a:off x="1470648" y="961900"/>
            <a:ext cx="5761419" cy="83127"/>
          </a:xfrm>
          <a:prstGeom prst="rect">
            <a:avLst/>
          </a:prstGeom>
          <a:solidFill>
            <a:srgbClr val="FFD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96C71F-D271-4408-90B0-25D6D94AC08A}"/>
              </a:ext>
            </a:extLst>
          </p:cNvPr>
          <p:cNvSpPr txBox="1"/>
          <p:nvPr/>
        </p:nvSpPr>
        <p:spPr>
          <a:xfrm>
            <a:off x="1335069" y="403950"/>
            <a:ext cx="1053729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>
                <a:latin typeface="고양덕양 B"/>
                <a:ea typeface="고양덕양 B"/>
              </a:rPr>
              <a:t>해결방안-홈, </a:t>
            </a:r>
            <a:r>
              <a:rPr lang="ko-KR" altLang="en-US" sz="3600" err="1">
                <a:latin typeface="고양덕양 B"/>
                <a:ea typeface="고양덕양 B"/>
              </a:rPr>
              <a:t>금융테슼스트</a:t>
            </a:r>
            <a:endParaRPr lang="en-US" altLang="ko-KR" err="1">
              <a:latin typeface="고양덕양 B"/>
              <a:ea typeface="고양덕양 B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4C0754-F8FD-4EA9-8DC4-5FBDFADEB424}"/>
              </a:ext>
            </a:extLst>
          </p:cNvPr>
          <p:cNvSpPr txBox="1"/>
          <p:nvPr/>
        </p:nvSpPr>
        <p:spPr>
          <a:xfrm>
            <a:off x="315482" y="193864"/>
            <a:ext cx="53971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>
                <a:latin typeface="고양덕양 B"/>
                <a:ea typeface="고양덕양 B"/>
              </a:rPr>
              <a:t>3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B6D51-8D5A-4C1A-97C0-08C791F35367}"/>
              </a:ext>
            </a:extLst>
          </p:cNvPr>
          <p:cNvSpPr/>
          <p:nvPr/>
        </p:nvSpPr>
        <p:spPr>
          <a:xfrm>
            <a:off x="468407" y="5571004"/>
            <a:ext cx="609601" cy="58270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702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20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Office 테마</vt:lpstr>
      <vt:lpstr>PowerPoint 프레젠테이션</vt:lpstr>
      <vt:lpstr>목 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하경 김</dc:creator>
  <cp:revision>412</cp:revision>
  <dcterms:created xsi:type="dcterms:W3CDTF">2018-04-09T18:18:04Z</dcterms:created>
  <dcterms:modified xsi:type="dcterms:W3CDTF">2021-08-03T13:23:14Z</dcterms:modified>
</cp:coreProperties>
</file>

<file path=docProps/thumbnail.jpeg>
</file>